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AA370-244D-477E-8110-10DCFCC3B735}"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CED2C-9A06-4152-9478-6E50225F8191}" type="slidenum">
              <a:rPr lang="en-US" smtClean="0"/>
              <a:t>‹#›</a:t>
            </a:fld>
            <a:endParaRPr lang="en-US"/>
          </a:p>
        </p:txBody>
      </p:sp>
    </p:spTree>
    <p:extLst>
      <p:ext uri="{BB962C8B-B14F-4D97-AF65-F5344CB8AC3E}">
        <p14:creationId xmlns:p14="http://schemas.microsoft.com/office/powerpoint/2010/main" val="284229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16c31bd21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16c31bd21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6c31bd21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6c31bd21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16c31bd21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16c31bd2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gpAijfP99Ng?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118;p2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endParaRPr/>
          </a:p>
        </p:txBody>
      </p:sp>
      <p:pic>
        <p:nvPicPr>
          <p:cNvPr id="119" name="Google Shape;119;p22"/>
          <p:cNvPicPr preferRelativeResize="0"/>
          <p:nvPr/>
        </p:nvPicPr>
        <p:blipFill>
          <a:blip r:embed="rId3">
            <a:alphaModFix/>
          </a:blip>
          <a:stretch>
            <a:fillRect/>
          </a:stretch>
        </p:blipFill>
        <p:spPr>
          <a:xfrm>
            <a:off x="0" y="0"/>
            <a:ext cx="12192000" cy="6858000"/>
          </a:xfrm>
          <a:prstGeom prst="rect">
            <a:avLst/>
          </a:prstGeom>
          <a:noFill/>
          <a:ln>
            <a:noFill/>
          </a:ln>
        </p:spPr>
      </p:pic>
      <p:sp>
        <p:nvSpPr>
          <p:cNvPr id="6" name="Rectangle 5">
            <a:extLst>
              <a:ext uri="{FF2B5EF4-FFF2-40B4-BE49-F238E27FC236}">
                <a16:creationId xmlns:a16="http://schemas.microsoft.com/office/drawing/2014/main" id="{ECF0619C-C455-4DAD-B9B7-FA7BA3FB6D76}"/>
              </a:ext>
            </a:extLst>
          </p:cNvPr>
          <p:cNvSpPr/>
          <p:nvPr/>
        </p:nvSpPr>
        <p:spPr>
          <a:xfrm>
            <a:off x="8677835" y="4256314"/>
            <a:ext cx="3514165" cy="2236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400" dirty="0">
                <a:solidFill>
                  <a:schemeClr val="accent5">
                    <a:lumMod val="20000"/>
                    <a:lumOff val="80000"/>
                  </a:schemeClr>
                </a:solidFill>
                <a:latin typeface="Berlin Sans FB" panose="020E0602020502020306" pitchFamily="34" charset="0"/>
              </a:rPr>
              <a:t>Worry lesson 1</a:t>
            </a:r>
          </a:p>
        </p:txBody>
      </p:sp>
    </p:spTree>
    <p:extLst>
      <p:ext uri="{BB962C8B-B14F-4D97-AF65-F5344CB8AC3E}">
        <p14:creationId xmlns:p14="http://schemas.microsoft.com/office/powerpoint/2010/main" val="183571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p:nvPr/>
        </p:nvSpPr>
        <p:spPr>
          <a:xfrm>
            <a:off x="163433" y="368733"/>
            <a:ext cx="7779200" cy="5981600"/>
          </a:xfrm>
          <a:prstGeom prst="rect">
            <a:avLst/>
          </a:prstGeom>
          <a:solidFill>
            <a:srgbClr val="7EE4E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6" name="Google Shape;126;p23"/>
          <p:cNvSpPr txBox="1"/>
          <p:nvPr/>
        </p:nvSpPr>
        <p:spPr>
          <a:xfrm>
            <a:off x="8102667" y="368732"/>
            <a:ext cx="3902800" cy="6325981"/>
          </a:xfrm>
          <a:prstGeom prst="rect">
            <a:avLst/>
          </a:prstGeom>
          <a:solidFill>
            <a:srgbClr val="CDF7FA"/>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0000"/>
              </a:lnSpc>
              <a:spcBef>
                <a:spcPts val="1067"/>
              </a:spcBef>
              <a:spcAft>
                <a:spcPts val="0"/>
              </a:spcAft>
              <a:buNone/>
            </a:pPr>
            <a:r>
              <a:rPr lang="en" sz="4000" b="1" dirty="0">
                <a:latin typeface="Happy Monkey"/>
                <a:ea typeface="Happy Monkey"/>
                <a:cs typeface="Happy Monkey"/>
                <a:sym typeface="Happy Monkey"/>
              </a:rPr>
              <a:t>Think:</a:t>
            </a:r>
            <a:endParaRPr sz="4000" b="1" dirty="0">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1.What are some of the worries Wilma Jean has? Can you relate to her worries?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2.What happens to Wilma Jean when she worries?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3.What did Wilma Jean’s teacher do to help Wilma Jean with her worrying?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4.Why is sorting our worries (like Wilma Jean’s teacher did) helpful?</a:t>
            </a:r>
            <a:endParaRPr sz="1800" b="1" dirty="0">
              <a:latin typeface="Happy Monkey"/>
              <a:ea typeface="Happy Monkey"/>
              <a:cs typeface="Happy Monkey"/>
              <a:sym typeface="Happy Monkey"/>
            </a:endParaRPr>
          </a:p>
          <a:p>
            <a:pPr marL="0" lvl="0" indent="0" algn="l" rtl="0">
              <a:lnSpc>
                <a:spcPct val="110000"/>
              </a:lnSpc>
              <a:spcBef>
                <a:spcPts val="1067"/>
              </a:spcBef>
              <a:spcAft>
                <a:spcPts val="0"/>
              </a:spcAft>
              <a:buNone/>
            </a:pPr>
            <a:r>
              <a:rPr lang="en" sz="4000" b="1" dirty="0">
                <a:latin typeface="Happy Monkey"/>
                <a:ea typeface="Happy Monkey"/>
                <a:cs typeface="Happy Monkey"/>
                <a:sym typeface="Happy Monkey"/>
              </a:rPr>
              <a:t>Do:</a:t>
            </a:r>
            <a:r>
              <a:rPr lang="en" sz="2489" b="1" dirty="0">
                <a:latin typeface="Happy Monkey"/>
                <a:ea typeface="Happy Monkey"/>
                <a:cs typeface="Happy Monkey"/>
                <a:sym typeface="Happy Monkey"/>
              </a:rPr>
              <a:t>Make a list of your worries you can control and those you can not </a:t>
            </a:r>
            <a:r>
              <a:rPr lang="en-US" sz="2489" b="1" dirty="0">
                <a:latin typeface="Happy Monkey"/>
                <a:ea typeface="Happy Monkey"/>
                <a:cs typeface="Happy Monkey"/>
                <a:sym typeface="Happy Monkey"/>
              </a:rPr>
              <a:t>control.</a:t>
            </a:r>
            <a:endParaRPr sz="2489" b="1" dirty="0">
              <a:latin typeface="Happy Monkey"/>
              <a:ea typeface="Happy Monkey"/>
              <a:cs typeface="Happy Monkey"/>
              <a:sym typeface="Happy Monkey"/>
            </a:endParaRPr>
          </a:p>
          <a:p>
            <a:pPr marL="0" lvl="0" indent="0" algn="l" rtl="0">
              <a:spcBef>
                <a:spcPts val="0"/>
              </a:spcBef>
              <a:spcAft>
                <a:spcPts val="0"/>
              </a:spcAft>
              <a:buNone/>
            </a:pPr>
            <a:endParaRPr sz="1600" b="1" dirty="0">
              <a:latin typeface="Happy Monkey"/>
              <a:ea typeface="Happy Monkey"/>
              <a:cs typeface="Happy Monkey"/>
              <a:sym typeface="Happy Monkey"/>
            </a:endParaRPr>
          </a:p>
        </p:txBody>
      </p:sp>
      <p:pic>
        <p:nvPicPr>
          <p:cNvPr id="2" name="Online Media 1" title="Wilma Jean the Worry Machine">
            <a:hlinkClick r:id="" action="ppaction://media"/>
            <a:extLst>
              <a:ext uri="{FF2B5EF4-FFF2-40B4-BE49-F238E27FC236}">
                <a16:creationId xmlns:a16="http://schemas.microsoft.com/office/drawing/2014/main" id="{4C6FEEDD-1F61-438B-A40E-1901427132A0}"/>
              </a:ext>
            </a:extLst>
          </p:cNvPr>
          <p:cNvPicPr>
            <a:picLocks noRot="1" noChangeAspect="1"/>
          </p:cNvPicPr>
          <p:nvPr>
            <a:videoFile r:link="rId1"/>
          </p:nvPr>
        </p:nvPicPr>
        <p:blipFill>
          <a:blip r:embed="rId4"/>
          <a:stretch>
            <a:fillRect/>
          </a:stretch>
        </p:blipFill>
        <p:spPr>
          <a:xfrm>
            <a:off x="163433" y="447000"/>
            <a:ext cx="7772400" cy="5825067"/>
          </a:xfrm>
          <a:prstGeom prst="rect">
            <a:avLst/>
          </a:prstGeom>
        </p:spPr>
      </p:pic>
    </p:spTree>
    <p:extLst>
      <p:ext uri="{BB962C8B-B14F-4D97-AF65-F5344CB8AC3E}">
        <p14:creationId xmlns:p14="http://schemas.microsoft.com/office/powerpoint/2010/main" val="10876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p:nvPr/>
        </p:nvSpPr>
        <p:spPr>
          <a:xfrm>
            <a:off x="163433" y="133733"/>
            <a:ext cx="7272800" cy="6451600"/>
          </a:xfrm>
          <a:prstGeom prst="rect">
            <a:avLst/>
          </a:prstGeom>
          <a:solidFill>
            <a:srgbClr val="7EE4E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800" b="1" u="sng" dirty="0">
                <a:solidFill>
                  <a:schemeClr val="dk1"/>
                </a:solidFill>
                <a:latin typeface="Happy Monkey"/>
                <a:ea typeface="Happy Monkey"/>
                <a:cs typeface="Happy Monkey"/>
                <a:sym typeface="Happy Monkey"/>
              </a:rPr>
              <a:t>Activity:</a:t>
            </a:r>
            <a:endParaRPr sz="4800" b="1" u="sng" dirty="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4000" b="1" dirty="0">
                <a:solidFill>
                  <a:schemeClr val="dk1"/>
                </a:solidFill>
                <a:latin typeface="Happy Monkey"/>
                <a:ea typeface="Happy Monkey"/>
                <a:cs typeface="Happy Monkey"/>
                <a:sym typeface="Happy Monkey"/>
              </a:rPr>
              <a:t>Write/Draw something you worry about. Why do you worry about it? How does it affect your life? Is it something you can control? What are some steps to take to help with this worry? </a:t>
            </a:r>
            <a:endParaRPr sz="4000" b="1" dirty="0">
              <a:solidFill>
                <a:schemeClr val="dk1"/>
              </a:solidFill>
              <a:latin typeface="Happy Monkey"/>
              <a:ea typeface="Happy Monkey"/>
              <a:cs typeface="Happy Monkey"/>
              <a:sym typeface="Happy Monkey"/>
            </a:endParaRPr>
          </a:p>
        </p:txBody>
      </p:sp>
      <p:pic>
        <p:nvPicPr>
          <p:cNvPr id="133" name="Google Shape;133;p24"/>
          <p:cNvPicPr preferRelativeResize="0"/>
          <p:nvPr/>
        </p:nvPicPr>
        <p:blipFill>
          <a:blip r:embed="rId3">
            <a:alphaModFix/>
          </a:blip>
          <a:stretch>
            <a:fillRect/>
          </a:stretch>
        </p:blipFill>
        <p:spPr>
          <a:xfrm>
            <a:off x="7590468" y="133733"/>
            <a:ext cx="4303217" cy="6451600"/>
          </a:xfrm>
          <a:prstGeom prst="rect">
            <a:avLst/>
          </a:prstGeom>
          <a:noFill/>
          <a:ln>
            <a:noFill/>
          </a:ln>
        </p:spPr>
      </p:pic>
    </p:spTree>
    <p:extLst>
      <p:ext uri="{BB962C8B-B14F-4D97-AF65-F5344CB8AC3E}">
        <p14:creationId xmlns:p14="http://schemas.microsoft.com/office/powerpoint/2010/main" val="24502377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128</Words>
  <Application>Microsoft Office PowerPoint</Application>
  <PresentationFormat>Widescreen</PresentationFormat>
  <Paragraphs>9</Paragraphs>
  <Slides>3</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Berlin Sans FB</vt:lpstr>
      <vt:lpstr>Calibri</vt:lpstr>
      <vt:lpstr>Happy Monkey</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Plomaritis</dc:creator>
  <cp:lastModifiedBy>Lisa Darrow</cp:lastModifiedBy>
  <cp:revision>1</cp:revision>
  <dcterms:created xsi:type="dcterms:W3CDTF">2020-03-17T23:17:20Z</dcterms:created>
  <dcterms:modified xsi:type="dcterms:W3CDTF">2020-03-23T12:19:01Z</dcterms:modified>
</cp:coreProperties>
</file>