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1" r:id="rId14"/>
    <p:sldId id="272" r:id="rId15"/>
    <p:sldId id="274" r:id="rId16"/>
    <p:sldId id="275" r:id="rId17"/>
    <p:sldId id="276" r:id="rId18"/>
    <p:sldId id="278" r:id="rId19"/>
    <p:sldId id="279" r:id="rId20"/>
    <p:sldId id="28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edd2879b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edd2879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dd2879b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dd2879b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dd24532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edd2453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de1e3c3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ede1e3c3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f18ed7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af18ed7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ede1e3c3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ede1e3c3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de1e3c3d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de1e3c3d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f18ed77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af18ed77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dd2879b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edd2879b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de1e3c3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ede1e3c3d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f18ed77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f18ed77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eda75e1f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eda75e1f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f18ed7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f18ed7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f18ed77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f18ed77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ede1e3c3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ede1e3c3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de1e3c3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ede1e3c3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de1e3c3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de1e3c3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f18ed77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f18ed77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dd24532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edd2453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0" dirty="0">
                <a:latin typeface="Century Gothic" panose="020B0502020202020204" pitchFamily="34" charset="0"/>
                <a:ea typeface="Chelsea Market"/>
                <a:cs typeface="Chelsea Market"/>
                <a:sym typeface="Chelsea Market"/>
              </a:rPr>
              <a:t>Weaving Narration through Stories</a:t>
            </a:r>
            <a:endParaRPr sz="3600" b="0" dirty="0">
              <a:latin typeface="Century Gothic" panose="020B0502020202020204" pitchFamily="34" charset="0"/>
              <a:ea typeface="Chelsea Market"/>
              <a:cs typeface="Chelsea Market"/>
              <a:sym typeface="Chelsea Market"/>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ng Soon"/>
                <a:ea typeface="Coming Soon"/>
                <a:cs typeface="Coming Soon"/>
                <a:sym typeface="Coming Soon"/>
              </a:rPr>
              <a:t>Once Upon A Time </a:t>
            </a:r>
            <a:endParaRPr dirty="0">
              <a:latin typeface="Coming Soon"/>
              <a:ea typeface="Coming Soon"/>
              <a:cs typeface="Coming Soon"/>
              <a:sym typeface="Coming So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5"/>
        <p:cNvGrpSpPr/>
        <p:nvPr/>
      </p:nvGrpSpPr>
      <p:grpSpPr>
        <a:xfrm>
          <a:off x="0" y="0"/>
          <a:ext cx="0" cy="0"/>
          <a:chOff x="0" y="0"/>
          <a:chExt cx="0" cy="0"/>
        </a:xfrm>
      </p:grpSpPr>
      <p:sp>
        <p:nvSpPr>
          <p:cNvPr id="127" name="Google Shape;127;p24"/>
          <p:cNvSpPr txBox="1">
            <a:spLocks noGrp="1"/>
          </p:cNvSpPr>
          <p:nvPr>
            <p:ph type="body" idx="1"/>
          </p:nvPr>
        </p:nvSpPr>
        <p:spPr>
          <a:xfrm>
            <a:off x="311700" y="712550"/>
            <a:ext cx="85206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Cinderella isn’t even out on stage at the start of the classic version. Instead, it is as if a narrator comes out on stage and gives the reader a little speech, explaining some of the background to the story.  The narrator tells the readers,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Questrial"/>
                <a:cs typeface="Questrial"/>
                <a:sym typeface="Questrial"/>
              </a:rPr>
              <a:t>“There once was a man whose wife died and so he took another.  The new wife was proud and haughty, and had two daughters who were just like her in every way.  But the man also had a daughter, and she was sweet and gentle and good as gold</a:t>
            </a:r>
            <a:r>
              <a:rPr lang="en" dirty="0">
                <a:solidFill>
                  <a:schemeClr val="lt1"/>
                </a:solidFill>
                <a:latin typeface="Questrial"/>
                <a:ea typeface="Questrial"/>
                <a:cs typeface="Questrial"/>
                <a:sym typeface="Questrial"/>
              </a:rPr>
              <a:t>.”  </a:t>
            </a:r>
            <a:endParaRPr dirty="0">
              <a:solidFill>
                <a:schemeClr val="lt1"/>
              </a:solidFill>
              <a:latin typeface="Questrial"/>
              <a:ea typeface="Questrial"/>
              <a:cs typeface="Questrial"/>
              <a:sym typeface="Questrial"/>
            </a:endParaRPr>
          </a:p>
          <a:p>
            <a:pPr marL="0" lvl="0" indent="0" algn="l" rtl="0">
              <a:lnSpc>
                <a:spcPct val="115000"/>
              </a:lnSpc>
              <a:spcBef>
                <a:spcPts val="0"/>
              </a:spcBef>
              <a:spcAft>
                <a:spcPts val="0"/>
              </a:spcAft>
              <a:buNone/>
            </a:pPr>
            <a:endParaRPr dirty="0">
              <a:solidFill>
                <a:schemeClr val="lt1"/>
              </a:solidFill>
              <a:latin typeface="Questrial"/>
              <a:ea typeface="Questrial"/>
              <a:cs typeface="Questrial"/>
              <a:sym typeface="Questrial"/>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Did you see how the narrator pops in like Jiminy Cricket and gets the story going?</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1"/>
        <p:cNvGrpSpPr/>
        <p:nvPr/>
      </p:nvGrpSpPr>
      <p:grpSpPr>
        <a:xfrm>
          <a:off x="0" y="0"/>
          <a:ext cx="0" cy="0"/>
          <a:chOff x="0" y="0"/>
          <a:chExt cx="0" cy="0"/>
        </a:xfrm>
      </p:grpSpPr>
      <p:sp>
        <p:nvSpPr>
          <p:cNvPr id="133" name="Google Shape;133;p25"/>
          <p:cNvSpPr txBox="1">
            <a:spLocks noGrp="1"/>
          </p:cNvSpPr>
          <p:nvPr>
            <p:ph type="body" idx="1"/>
          </p:nvPr>
        </p:nvSpPr>
        <p:spPr>
          <a:xfrm>
            <a:off x="67275" y="212271"/>
            <a:ext cx="8764925" cy="384047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And that’s not the only place that writers use narration.  The narrator is also used to stitch the scenes, the small moments, of a story together.  Usually, there is a jump-in time and place between one small moment and another, and the narrator of the story - the Jiminy Cricket - comes out on stage and talks directly to readers, saying,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Questrial"/>
                <a:cs typeface="Questrial"/>
                <a:sym typeface="Questrial"/>
              </a:rPr>
              <a:t>“After this, a bunch of time went by.  Then one day, in this other </a:t>
            </a:r>
            <a:endParaRPr sz="2000" dirty="0">
              <a:solidFill>
                <a:schemeClr val="lt1"/>
              </a:solidFill>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Questrial"/>
                <a:cs typeface="Questrial"/>
                <a:sym typeface="Questrial"/>
              </a:rPr>
              <a:t>place,” </a:t>
            </a:r>
            <a:r>
              <a:rPr lang="en" sz="2000" dirty="0">
                <a:solidFill>
                  <a:schemeClr val="lt1"/>
                </a:solidFill>
                <a:latin typeface="Century Gothic" panose="020B0502020202020204" pitchFamily="34" charset="0"/>
                <a:ea typeface="Chelsea Market"/>
                <a:cs typeface="Chelsea Market"/>
                <a:sym typeface="Chelsea Market"/>
              </a:rPr>
              <a:t>and then readers are back into the second small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moment story.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34" name="Google Shape;134;p25"/>
          <p:cNvPicPr preferRelativeResize="0"/>
          <p:nvPr/>
        </p:nvPicPr>
        <p:blipFill rotWithShape="1">
          <a:blip r:embed="rId3">
            <a:alphaModFix/>
          </a:blip>
          <a:srcRect l="29444" t="16212" r="30850"/>
          <a:stretch/>
        </p:blipFill>
        <p:spPr>
          <a:xfrm>
            <a:off x="7315201" y="2939143"/>
            <a:ext cx="1761524" cy="22043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8"/>
        <p:cNvGrpSpPr/>
        <p:nvPr/>
      </p:nvGrpSpPr>
      <p:grpSpPr>
        <a:xfrm>
          <a:off x="0" y="0"/>
          <a:ext cx="0" cy="0"/>
          <a:chOff x="0" y="0"/>
          <a:chExt cx="0" cy="0"/>
        </a:xfrm>
      </p:grpSpPr>
      <p:sp>
        <p:nvSpPr>
          <p:cNvPr id="140" name="Google Shape;140;p26"/>
          <p:cNvSpPr txBox="1">
            <a:spLocks noGrp="1"/>
          </p:cNvSpPr>
          <p:nvPr>
            <p:ph type="body" idx="1"/>
          </p:nvPr>
        </p:nvSpPr>
        <p:spPr>
          <a:xfrm>
            <a:off x="242650" y="712575"/>
            <a:ext cx="85206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In fairy tales the narrator often uses fancier words to stitch scenes together, like they might say,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Questrial"/>
                <a:cs typeface="Questrial"/>
                <a:sym typeface="Questrial"/>
              </a:rPr>
              <a:t>“After some months had passed, the king’s son gave a ball for all the stylish people in the countryside” and “For two days the sisters could hardly eat for excitement” and “At last the evening of the ball came.”</a:t>
            </a:r>
            <a:endParaRPr sz="2000" dirty="0">
              <a:solidFill>
                <a:schemeClr val="lt1"/>
              </a:solidFill>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The important thing for you to know is that another powerful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way to use narration is to stitch together small moment stories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so that readers understand how they fit together.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41" name="Google Shape;141;p26"/>
          <p:cNvPicPr preferRelativeResize="0"/>
          <p:nvPr/>
        </p:nvPicPr>
        <p:blipFill>
          <a:blip r:embed="rId3">
            <a:alphaModFix/>
          </a:blip>
          <a:stretch>
            <a:fillRect/>
          </a:stretch>
        </p:blipFill>
        <p:spPr>
          <a:xfrm>
            <a:off x="6865769" y="2470900"/>
            <a:ext cx="2110975" cy="248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2"/>
        <p:cNvGrpSpPr/>
        <p:nvPr/>
      </p:nvGrpSpPr>
      <p:grpSpPr>
        <a:xfrm>
          <a:off x="0" y="0"/>
          <a:ext cx="0" cy="0"/>
          <a:chOff x="0" y="0"/>
          <a:chExt cx="0" cy="0"/>
        </a:xfrm>
      </p:grpSpPr>
      <p:sp>
        <p:nvSpPr>
          <p:cNvPr id="154" name="Google Shape;154;p28"/>
          <p:cNvSpPr txBox="1">
            <a:spLocks noGrp="1"/>
          </p:cNvSpPr>
          <p:nvPr>
            <p:ph type="body" idx="1"/>
          </p:nvPr>
        </p:nvSpPr>
        <p:spPr>
          <a:xfrm>
            <a:off x="242650" y="712575"/>
            <a:ext cx="85206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
        <p:nvSpPr>
          <p:cNvPr id="155" name="Google Shape;155;p28"/>
          <p:cNvSpPr/>
          <p:nvPr/>
        </p:nvSpPr>
        <p:spPr>
          <a:xfrm>
            <a:off x="567300" y="1374150"/>
            <a:ext cx="6517500" cy="2395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dirty="0">
                <a:latin typeface="Questrial"/>
                <a:ea typeface="Questrial"/>
                <a:cs typeface="Questrial"/>
                <a:sym typeface="Questrial"/>
              </a:rPr>
              <a:t>The Power of Narration</a:t>
            </a:r>
            <a:endParaRPr sz="2400" b="1" u="sng" dirty="0">
              <a:latin typeface="Questrial"/>
              <a:ea typeface="Questrial"/>
              <a:cs typeface="Questrial"/>
              <a:sym typeface="Questrial"/>
            </a:endParaRPr>
          </a:p>
          <a:p>
            <a:pPr marL="0" lvl="0" indent="0" algn="l" rtl="0">
              <a:spcBef>
                <a:spcPts val="0"/>
              </a:spcBef>
              <a:spcAft>
                <a:spcPts val="0"/>
              </a:spcAft>
              <a:buNone/>
            </a:pPr>
            <a:endParaRPr sz="2400" dirty="0">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 sz="2400" dirty="0">
                <a:latin typeface="Questrial"/>
                <a:ea typeface="Questrial"/>
                <a:cs typeface="Questrial"/>
                <a:sym typeface="Questrial"/>
              </a:rPr>
              <a:t>Provides backstory at the beginning of a story.</a:t>
            </a:r>
            <a:endParaRPr sz="2400" dirty="0">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 sz="2400" dirty="0">
                <a:latin typeface="Questrial"/>
                <a:ea typeface="Questrial"/>
                <a:cs typeface="Questrial"/>
                <a:sym typeface="Questrial"/>
              </a:rPr>
              <a:t>Stitches together small moment stories.</a:t>
            </a:r>
            <a:endParaRPr sz="2400" dirty="0">
              <a:latin typeface="Questrial"/>
              <a:ea typeface="Questrial"/>
              <a:cs typeface="Questrial"/>
              <a:sym typeface="Questrial"/>
            </a:endParaRPr>
          </a:p>
        </p:txBody>
      </p:sp>
      <p:pic>
        <p:nvPicPr>
          <p:cNvPr id="156" name="Google Shape;156;p28"/>
          <p:cNvPicPr preferRelativeResize="0"/>
          <p:nvPr/>
        </p:nvPicPr>
        <p:blipFill>
          <a:blip r:embed="rId3">
            <a:alphaModFix/>
          </a:blip>
          <a:stretch>
            <a:fillRect/>
          </a:stretch>
        </p:blipFill>
        <p:spPr>
          <a:xfrm>
            <a:off x="6853250" y="1903601"/>
            <a:ext cx="2235373" cy="3139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0"/>
        <p:cNvGrpSpPr/>
        <p:nvPr/>
      </p:nvGrpSpPr>
      <p:grpSpPr>
        <a:xfrm>
          <a:off x="0" y="0"/>
          <a:ext cx="0" cy="0"/>
          <a:chOff x="0" y="0"/>
          <a:chExt cx="0" cy="0"/>
        </a:xfrm>
      </p:grpSpPr>
      <p:sp>
        <p:nvSpPr>
          <p:cNvPr id="162" name="Google Shape;162;p29"/>
          <p:cNvSpPr txBox="1">
            <a:spLocks noGrp="1"/>
          </p:cNvSpPr>
          <p:nvPr>
            <p:ph type="body" idx="1"/>
          </p:nvPr>
        </p:nvSpPr>
        <p:spPr>
          <a:xfrm>
            <a:off x="382800" y="220436"/>
            <a:ext cx="8378400" cy="385833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Let’s try using these two kinds of narration in our class adaptation of </a:t>
            </a:r>
            <a:r>
              <a:rPr lang="en" sz="2000" i="1" dirty="0">
                <a:solidFill>
                  <a:schemeClr val="lt1"/>
                </a:solidFill>
                <a:latin typeface="Century Gothic" panose="020B0502020202020204" pitchFamily="34" charset="0"/>
                <a:ea typeface="Chelsea Market"/>
                <a:cs typeface="Chelsea Market"/>
                <a:sym typeface="Chelsea Market"/>
              </a:rPr>
              <a:t>Cinderella</a:t>
            </a:r>
            <a:r>
              <a:rPr lang="en" sz="2000" dirty="0">
                <a:solidFill>
                  <a:schemeClr val="lt1"/>
                </a:solidFill>
                <a:latin typeface="Century Gothic" panose="020B0502020202020204" pitchFamily="34" charset="0"/>
                <a:ea typeface="Chelsea Market"/>
                <a:cs typeface="Chelsea Market"/>
                <a:sym typeface="Chelsea Market"/>
              </a:rPr>
              <a:t>.  We haven’t finished drafting all of our scenes yet, but I think we have enough of a start to practice.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91440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T</a:t>
            </a:r>
            <a:r>
              <a:rPr lang="en" sz="2000" dirty="0">
                <a:solidFill>
                  <a:schemeClr val="lt1"/>
                </a:solidFill>
                <a:latin typeface="Century Gothic" panose="020B0502020202020204" pitchFamily="34" charset="0"/>
                <a:ea typeface="Chelsea Market"/>
                <a:cs typeface="Chelsea Market"/>
                <a:sym typeface="Chelsea Market"/>
              </a:rPr>
              <a:t>hink of what narration you might add at the start of our </a:t>
            </a:r>
            <a:r>
              <a:rPr lang="en" sz="2000" i="1" dirty="0">
                <a:solidFill>
                  <a:schemeClr val="lt1"/>
                </a:solidFill>
                <a:latin typeface="Century Gothic" panose="020B0502020202020204" pitchFamily="34" charset="0"/>
                <a:ea typeface="Chelsea Market"/>
                <a:cs typeface="Chelsea Market"/>
                <a:sym typeface="Chelsea Market"/>
              </a:rPr>
              <a:t>Cinderella</a:t>
            </a:r>
            <a:r>
              <a:rPr lang="en" sz="2000" dirty="0">
                <a:solidFill>
                  <a:schemeClr val="lt1"/>
                </a:solidFill>
                <a:latin typeface="Century Gothic" panose="020B0502020202020204" pitchFamily="34" charset="0"/>
                <a:ea typeface="Chelsea Market"/>
                <a:cs typeface="Chelsea Market"/>
                <a:sym typeface="Chelsea Market"/>
              </a:rPr>
              <a:t> story to provide readers with some backstory.  You can write it on some paper from your notebook.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91440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T</a:t>
            </a:r>
            <a:r>
              <a:rPr lang="en" sz="2000" dirty="0">
                <a:solidFill>
                  <a:schemeClr val="lt1"/>
                </a:solidFill>
                <a:latin typeface="Century Gothic" panose="020B0502020202020204" pitchFamily="34" charset="0"/>
                <a:ea typeface="Chelsea Market"/>
                <a:cs typeface="Chelsea Market"/>
                <a:sym typeface="Chelsea Market"/>
              </a:rPr>
              <a:t>hink about and jot a way that you could use the narrator to stitch together scene 1 and scene 2.  Readers might be confused by how Cinderella gets from the laundry to her attic.  </a:t>
            </a:r>
            <a:endParaRPr sz="2000" dirty="0">
              <a:solidFill>
                <a:schemeClr val="lt1"/>
              </a:solidFill>
              <a:latin typeface="Century Gothic" panose="020B0502020202020204" pitchFamily="34" charset="0"/>
              <a:ea typeface="Chelsea Market"/>
              <a:cs typeface="Chelsea Market"/>
              <a:sym typeface="Chelsea Market"/>
            </a:endParaRPr>
          </a:p>
        </p:txBody>
      </p:sp>
      <p:pic>
        <p:nvPicPr>
          <p:cNvPr id="163" name="Google Shape;163;p29"/>
          <p:cNvPicPr preferRelativeResize="0"/>
          <p:nvPr/>
        </p:nvPicPr>
        <p:blipFill>
          <a:blip r:embed="rId3">
            <a:alphaModFix/>
          </a:blip>
          <a:stretch>
            <a:fillRect/>
          </a:stretch>
        </p:blipFill>
        <p:spPr>
          <a:xfrm>
            <a:off x="147075" y="2193563"/>
            <a:ext cx="1033726" cy="1033726"/>
          </a:xfrm>
          <a:prstGeom prst="rect">
            <a:avLst/>
          </a:prstGeom>
          <a:noFill/>
          <a:ln>
            <a:noFill/>
          </a:ln>
        </p:spPr>
      </p:pic>
      <p:pic>
        <p:nvPicPr>
          <p:cNvPr id="164" name="Google Shape;164;p29"/>
          <p:cNvPicPr preferRelativeResize="0"/>
          <p:nvPr/>
        </p:nvPicPr>
        <p:blipFill>
          <a:blip r:embed="rId4">
            <a:alphaModFix/>
          </a:blip>
          <a:stretch>
            <a:fillRect/>
          </a:stretch>
        </p:blipFill>
        <p:spPr>
          <a:xfrm>
            <a:off x="147075" y="3760975"/>
            <a:ext cx="1033725" cy="1033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5"/>
        <p:cNvGrpSpPr/>
        <p:nvPr/>
      </p:nvGrpSpPr>
      <p:grpSpPr>
        <a:xfrm>
          <a:off x="0" y="0"/>
          <a:ext cx="0" cy="0"/>
          <a:chOff x="0" y="0"/>
          <a:chExt cx="0" cy="0"/>
        </a:xfrm>
      </p:grpSpPr>
      <p:sp>
        <p:nvSpPr>
          <p:cNvPr id="177" name="Google Shape;177;p31"/>
          <p:cNvSpPr txBox="1">
            <a:spLocks noGrp="1"/>
          </p:cNvSpPr>
          <p:nvPr>
            <p:ph type="body" idx="1"/>
          </p:nvPr>
        </p:nvSpPr>
        <p:spPr>
          <a:xfrm>
            <a:off x="382800" y="738575"/>
            <a:ext cx="83784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Let’s add some of narration to our class story.</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Here is our beginning:</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And here is what we can use to</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stitch scenes 1 and 2 together: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
        <p:nvSpPr>
          <p:cNvPr id="178" name="Google Shape;178;p31"/>
          <p:cNvSpPr/>
          <p:nvPr/>
        </p:nvSpPr>
        <p:spPr>
          <a:xfrm>
            <a:off x="4616725" y="1261825"/>
            <a:ext cx="3933300" cy="5105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31"/>
          <p:cNvPicPr preferRelativeResize="0"/>
          <p:nvPr/>
        </p:nvPicPr>
        <p:blipFill>
          <a:blip r:embed="rId3">
            <a:alphaModFix/>
          </a:blip>
          <a:stretch>
            <a:fillRect/>
          </a:stretch>
        </p:blipFill>
        <p:spPr>
          <a:xfrm>
            <a:off x="4589616" y="1223975"/>
            <a:ext cx="3979069" cy="5143500"/>
          </a:xfrm>
          <a:prstGeom prst="rect">
            <a:avLst/>
          </a:prstGeom>
          <a:noFill/>
          <a:ln>
            <a:noFill/>
          </a:ln>
        </p:spPr>
      </p:pic>
      <p:sp>
        <p:nvSpPr>
          <p:cNvPr id="180" name="Google Shape;180;p31"/>
          <p:cNvSpPr txBox="1"/>
          <p:nvPr/>
        </p:nvSpPr>
        <p:spPr>
          <a:xfrm>
            <a:off x="5083175" y="1627400"/>
            <a:ext cx="3466800" cy="4740000"/>
          </a:xfrm>
          <a:prstGeom prst="rect">
            <a:avLst/>
          </a:prstGeom>
          <a:noFill/>
          <a:ln>
            <a:noFill/>
          </a:ln>
        </p:spPr>
        <p:txBody>
          <a:bodyPr spcFirstLastPara="1" wrap="square" lIns="91425" tIns="91425" rIns="91425" bIns="91425" anchor="t" anchorCtr="0">
            <a:noAutofit/>
          </a:bodyPr>
          <a:lstStyle/>
          <a:p>
            <a:pPr marL="0" lvl="0" indent="0" algn="l" rtl="0">
              <a:lnSpc>
                <a:spcPct val="104000"/>
              </a:lnSpc>
              <a:spcBef>
                <a:spcPts val="0"/>
              </a:spcBef>
              <a:spcAft>
                <a:spcPts val="0"/>
              </a:spcAft>
              <a:buNone/>
            </a:pPr>
            <a:r>
              <a:rPr lang="en">
                <a:latin typeface="Questrial"/>
                <a:ea typeface="Questrial"/>
                <a:cs typeface="Questrial"/>
                <a:sym typeface="Questrial"/>
              </a:rPr>
              <a:t>     Once long ago, in a land far away, there lived a girl named Cinderella.  Cinderella tried to be cheerful, but it was kind of hard.  She lived with her evil stepmother and two mean stepsisters.  They made Cinderella work all the time.  All she wanted to do was read.</a:t>
            </a:r>
            <a:endParaRPr>
              <a:latin typeface="Questrial"/>
              <a:ea typeface="Questrial"/>
              <a:cs typeface="Questrial"/>
              <a:sym typeface="Questrial"/>
            </a:endParaRPr>
          </a:p>
          <a:p>
            <a:pPr marL="0" lvl="0" indent="0" algn="l" rtl="0">
              <a:lnSpc>
                <a:spcPct val="104000"/>
              </a:lnSpc>
              <a:spcBef>
                <a:spcPts val="0"/>
              </a:spcBef>
              <a:spcAft>
                <a:spcPts val="0"/>
              </a:spcAft>
              <a:buNone/>
            </a:pPr>
            <a:endParaRPr>
              <a:latin typeface="Questrial"/>
              <a:ea typeface="Questrial"/>
              <a:cs typeface="Questrial"/>
              <a:sym typeface="Questrial"/>
            </a:endParaRPr>
          </a:p>
          <a:p>
            <a:pPr marL="0" lvl="0" indent="0" algn="l" rtl="0">
              <a:lnSpc>
                <a:spcPct val="104000"/>
              </a:lnSpc>
              <a:spcBef>
                <a:spcPts val="0"/>
              </a:spcBef>
              <a:spcAft>
                <a:spcPts val="0"/>
              </a:spcAft>
              <a:buNone/>
            </a:pPr>
            <a:endParaRPr>
              <a:latin typeface="Questrial"/>
              <a:ea typeface="Questrial"/>
              <a:cs typeface="Questrial"/>
              <a:sym typeface="Questrial"/>
            </a:endParaRPr>
          </a:p>
          <a:p>
            <a:pPr marL="0" lvl="0" indent="0" algn="l" rtl="0">
              <a:lnSpc>
                <a:spcPct val="104000"/>
              </a:lnSpc>
              <a:spcBef>
                <a:spcPts val="0"/>
              </a:spcBef>
              <a:spcAft>
                <a:spcPts val="0"/>
              </a:spcAft>
              <a:buNone/>
            </a:pPr>
            <a:endParaRPr>
              <a:latin typeface="Questrial"/>
              <a:ea typeface="Questrial"/>
              <a:cs typeface="Questrial"/>
              <a:sym typeface="Questrial"/>
            </a:endParaRPr>
          </a:p>
          <a:p>
            <a:pPr marL="0" lvl="0" indent="0" algn="l" rtl="0">
              <a:lnSpc>
                <a:spcPct val="104000"/>
              </a:lnSpc>
              <a:spcBef>
                <a:spcPts val="0"/>
              </a:spcBef>
              <a:spcAft>
                <a:spcPts val="0"/>
              </a:spcAft>
              <a:buNone/>
            </a:pP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Later that night, as she sat in her room, Cinderella...  </a:t>
            </a:r>
            <a:endParaRPr>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
        <p:cNvGrpSpPr/>
        <p:nvPr/>
      </p:nvGrpSpPr>
      <p:grpSpPr>
        <a:xfrm>
          <a:off x="0" y="0"/>
          <a:ext cx="0" cy="0"/>
          <a:chOff x="0" y="0"/>
          <a:chExt cx="0" cy="0"/>
        </a:xfrm>
      </p:grpSpPr>
      <p:sp>
        <p:nvSpPr>
          <p:cNvPr id="186" name="Google Shape;186;p32"/>
          <p:cNvSpPr txBox="1">
            <a:spLocks noGrp="1"/>
          </p:cNvSpPr>
          <p:nvPr>
            <p:ph type="body" idx="1"/>
          </p:nvPr>
        </p:nvSpPr>
        <p:spPr>
          <a:xfrm>
            <a:off x="382800" y="738575"/>
            <a:ext cx="83784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In just a couple of sentences, we used the power of narration to give readers backstory at the beginning and to stitch together two scenes!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87" name="Google Shape;187;p32"/>
          <p:cNvPicPr preferRelativeResize="0"/>
          <p:nvPr/>
        </p:nvPicPr>
        <p:blipFill>
          <a:blip r:embed="rId3">
            <a:alphaModFix/>
          </a:blip>
          <a:stretch>
            <a:fillRect/>
          </a:stretch>
        </p:blipFill>
        <p:spPr>
          <a:xfrm>
            <a:off x="5534204" y="1787575"/>
            <a:ext cx="3298100" cy="320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91"/>
        <p:cNvGrpSpPr/>
        <p:nvPr/>
      </p:nvGrpSpPr>
      <p:grpSpPr>
        <a:xfrm>
          <a:off x="0" y="0"/>
          <a:ext cx="0" cy="0"/>
          <a:chOff x="0" y="0"/>
          <a:chExt cx="0" cy="0"/>
        </a:xfrm>
      </p:grpSpPr>
      <p:sp>
        <p:nvSpPr>
          <p:cNvPr id="193" name="Google Shape;193;p33"/>
          <p:cNvSpPr txBox="1">
            <a:spLocks noGrp="1"/>
          </p:cNvSpPr>
          <p:nvPr>
            <p:ph type="body" idx="1"/>
          </p:nvPr>
        </p:nvSpPr>
        <p:spPr>
          <a:xfrm>
            <a:off x="376350" y="81643"/>
            <a:ext cx="8391300" cy="360535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Today you will have time to do some of this work, and all the rest of the work you need to do, in your own fairy tale adaptations!  Before you leave, think about the narration you can add to your story.  When you add the voice of the narrator, your story becomes a </a:t>
            </a:r>
            <a:r>
              <a:rPr lang="en" sz="2400" i="1" dirty="0">
                <a:solidFill>
                  <a:schemeClr val="accent1"/>
                </a:solidFill>
                <a:latin typeface="Century Gothic" panose="020B0502020202020204" pitchFamily="34" charset="0"/>
                <a:ea typeface="Chelsea Market"/>
                <a:cs typeface="Chelsea Market"/>
                <a:sym typeface="Chelsea Market"/>
              </a:rPr>
              <a:t>story</a:t>
            </a:r>
            <a:r>
              <a:rPr lang="en" sz="2400" dirty="0">
                <a:solidFill>
                  <a:schemeClr val="accent1"/>
                </a:solidFill>
                <a:latin typeface="Century Gothic" panose="020B0502020202020204" pitchFamily="34" charset="0"/>
                <a:ea typeface="Chelsea Market"/>
                <a:cs typeface="Chelsea Market"/>
                <a:sym typeface="Chelsea Market"/>
              </a:rPr>
              <a:t> rather than just a collection of wonderful scenes. </a:t>
            </a:r>
          </a:p>
          <a:p>
            <a:pPr marL="0" lvl="0" indent="0" algn="l" rtl="0">
              <a:lnSpc>
                <a:spcPct val="150000"/>
              </a:lnSpc>
              <a:spcBef>
                <a:spcPts val="0"/>
              </a:spcBef>
              <a:spcAft>
                <a:spcPts val="0"/>
              </a:spcAft>
              <a:buNone/>
            </a:pPr>
            <a:endParaRPr lang="en"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Add na</a:t>
            </a:r>
            <a:r>
              <a:rPr lang="en-US" sz="2400" dirty="0" err="1">
                <a:solidFill>
                  <a:schemeClr val="accent1"/>
                </a:solidFill>
                <a:latin typeface="Century Gothic" panose="020B0502020202020204" pitchFamily="34" charset="0"/>
                <a:ea typeface="Chelsea Market"/>
                <a:cs typeface="Chelsea Market"/>
                <a:sym typeface="Chelsea Market"/>
              </a:rPr>
              <a:t>rration</a:t>
            </a:r>
            <a:r>
              <a:rPr lang="en-US" sz="2400" dirty="0">
                <a:solidFill>
                  <a:schemeClr val="accent1"/>
                </a:solidFill>
                <a:latin typeface="Century Gothic" panose="020B0502020202020204" pitchFamily="34" charset="0"/>
                <a:ea typeface="Chelsea Market"/>
                <a:cs typeface="Chelsea Market"/>
                <a:sym typeface="Chelsea Market"/>
              </a:rPr>
              <a:t> to your story.</a:t>
            </a:r>
            <a:endParaRPr sz="2400" dirty="0">
              <a:solidFill>
                <a:schemeClr val="accent1"/>
              </a:solidFill>
              <a:latin typeface="Century Gothic" panose="020B0502020202020204" pitchFamily="34" charset="0"/>
              <a:ea typeface="Chelsea Market"/>
              <a:cs typeface="Chelsea Market"/>
              <a:sym typeface="Chelsea Market"/>
            </a:endParaRPr>
          </a:p>
        </p:txBody>
      </p:sp>
      <p:pic>
        <p:nvPicPr>
          <p:cNvPr id="194" name="Google Shape;194;p33"/>
          <p:cNvPicPr preferRelativeResize="0"/>
          <p:nvPr/>
        </p:nvPicPr>
        <p:blipFill>
          <a:blip r:embed="rId3">
            <a:alphaModFix/>
          </a:blip>
          <a:stretch>
            <a:fillRect/>
          </a:stretch>
        </p:blipFill>
        <p:spPr>
          <a:xfrm>
            <a:off x="7274144" y="3146481"/>
            <a:ext cx="1869856" cy="1915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05"/>
        <p:cNvGrpSpPr/>
        <p:nvPr/>
      </p:nvGrpSpPr>
      <p:grpSpPr>
        <a:xfrm>
          <a:off x="0" y="0"/>
          <a:ext cx="0" cy="0"/>
          <a:chOff x="0" y="0"/>
          <a:chExt cx="0" cy="0"/>
        </a:xfrm>
      </p:grpSpPr>
      <p:sp>
        <p:nvSpPr>
          <p:cNvPr id="207" name="Google Shape;207;p35"/>
          <p:cNvSpPr txBox="1">
            <a:spLocks noGrp="1"/>
          </p:cNvSpPr>
          <p:nvPr>
            <p:ph type="body" idx="1"/>
          </p:nvPr>
        </p:nvSpPr>
        <p:spPr>
          <a:xfrm>
            <a:off x="416025" y="261257"/>
            <a:ext cx="8351700" cy="358964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latin typeface="Century Gothic" panose="020B0502020202020204" pitchFamily="34" charset="0"/>
                <a:ea typeface="Chelsea Market"/>
                <a:cs typeface="Chelsea Market"/>
                <a:sym typeface="Chelsea Market"/>
              </a:rPr>
              <a:t>Listen to the ending of the classic </a:t>
            </a:r>
            <a:r>
              <a:rPr lang="en" sz="2000" i="1" dirty="0">
                <a:latin typeface="Century Gothic" panose="020B0502020202020204" pitchFamily="34" charset="0"/>
                <a:ea typeface="Chelsea Market"/>
                <a:cs typeface="Chelsea Market"/>
                <a:sym typeface="Chelsea Market"/>
              </a:rPr>
              <a:t>Cinderella.</a:t>
            </a:r>
          </a:p>
          <a:p>
            <a:pPr marL="0" lvl="0" indent="0" algn="l" rtl="0">
              <a:lnSpc>
                <a:spcPct val="150000"/>
              </a:lnSpc>
              <a:spcBef>
                <a:spcPts val="0"/>
              </a:spcBef>
              <a:spcAft>
                <a:spcPts val="0"/>
              </a:spcAft>
              <a:buNone/>
            </a:pPr>
            <a:r>
              <a:rPr lang="en" sz="2000" dirty="0">
                <a:latin typeface="Century Gothic" panose="020B0502020202020204" pitchFamily="34" charset="0"/>
                <a:ea typeface="Chelsea Market"/>
                <a:cs typeface="Chelsea Market"/>
                <a:sym typeface="Chelsea Market"/>
              </a:rPr>
              <a:t> </a:t>
            </a:r>
            <a:endParaRPr sz="2000" dirty="0">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i="1" dirty="0">
                <a:latin typeface="Century Gothic" panose="020B0502020202020204" pitchFamily="34" charset="0"/>
                <a:ea typeface="Questrial"/>
                <a:cs typeface="Questrial"/>
                <a:sym typeface="Questrial"/>
              </a:rPr>
              <a:t>Cinderella was taken before the prince.  He was overwhelmed with love for her and some time later they were married.  Cinderella, who was as good as she was beautiful, gave her two sisters a home in the palace, and that very same day they were married to two lords of the court.  </a:t>
            </a:r>
            <a:endParaRPr sz="2000" i="1" dirty="0">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endParaRPr sz="2000" i="1" dirty="0">
              <a:latin typeface="Century Gothic" panose="020B0502020202020204" pitchFamily="34" charset="0"/>
              <a:ea typeface="Questrial"/>
              <a:cs typeface="Questrial"/>
              <a:sym typeface="Questrial"/>
            </a:endParaRPr>
          </a:p>
          <a:p>
            <a:pPr marL="0" lvl="0" indent="0" algn="l" rtl="0">
              <a:lnSpc>
                <a:spcPct val="115000"/>
              </a:lnSpc>
              <a:spcBef>
                <a:spcPts val="0"/>
              </a:spcBef>
              <a:spcAft>
                <a:spcPts val="0"/>
              </a:spcAft>
              <a:buNone/>
            </a:pPr>
            <a:r>
              <a:rPr lang="en" sz="2000" dirty="0">
                <a:latin typeface="Century Gothic" panose="020B0502020202020204" pitchFamily="34" charset="0"/>
                <a:ea typeface="Chelsea Market"/>
                <a:cs typeface="Chelsea Market"/>
                <a:sym typeface="Chelsea Market"/>
              </a:rPr>
              <a:t>It’s kind of like Jiminy Cricket coming back onstage one last time to tell us a few things we need to know about how everything fits together in the end.  </a:t>
            </a:r>
            <a:endParaRPr sz="2000" dirty="0">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b="1"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Shape 211"/>
        <p:cNvGrpSpPr/>
        <p:nvPr/>
      </p:nvGrpSpPr>
      <p:grpSpPr>
        <a:xfrm>
          <a:off x="0" y="0"/>
          <a:ext cx="0" cy="0"/>
          <a:chOff x="0" y="0"/>
          <a:chExt cx="0" cy="0"/>
        </a:xfrm>
      </p:grpSpPr>
      <p:sp>
        <p:nvSpPr>
          <p:cNvPr id="213" name="Google Shape;213;p36"/>
          <p:cNvSpPr txBox="1">
            <a:spLocks noGrp="1"/>
          </p:cNvSpPr>
          <p:nvPr>
            <p:ph type="body" idx="1"/>
          </p:nvPr>
        </p:nvSpPr>
        <p:spPr>
          <a:xfrm>
            <a:off x="416025" y="769000"/>
            <a:ext cx="8351700" cy="308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latin typeface="Century Gothic" panose="020B0502020202020204" pitchFamily="34" charset="0"/>
                <a:ea typeface="Chelsea Market"/>
                <a:cs typeface="Chelsea Market"/>
                <a:sym typeface="Chelsea Market"/>
              </a:rPr>
              <a:t>When you draft your endings today, try this.  We can add this third kind of narration to our chart, too.  </a:t>
            </a:r>
            <a:endParaRPr sz="2000" dirty="0">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b="1"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sp>
        <p:nvSpPr>
          <p:cNvPr id="214" name="Google Shape;214;p36"/>
          <p:cNvSpPr/>
          <p:nvPr/>
        </p:nvSpPr>
        <p:spPr>
          <a:xfrm>
            <a:off x="1313250" y="1802775"/>
            <a:ext cx="6517500" cy="25212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latin typeface="Questrial"/>
                <a:ea typeface="Questrial"/>
                <a:cs typeface="Questrial"/>
                <a:sym typeface="Questrial"/>
              </a:rPr>
              <a:t>The Power of Narration</a:t>
            </a:r>
            <a:endParaRPr sz="2400" b="1" u="sng">
              <a:latin typeface="Questrial"/>
              <a:ea typeface="Questrial"/>
              <a:cs typeface="Questrial"/>
              <a:sym typeface="Questrial"/>
            </a:endParaRPr>
          </a:p>
          <a:p>
            <a:pPr marL="0" lvl="0" indent="0" algn="l" rtl="0">
              <a:spcBef>
                <a:spcPts val="0"/>
              </a:spcBef>
              <a:spcAft>
                <a:spcPts val="0"/>
              </a:spcAft>
              <a:buNone/>
            </a:pP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 sz="2400">
                <a:latin typeface="Questrial"/>
                <a:ea typeface="Questrial"/>
                <a:cs typeface="Questrial"/>
                <a:sym typeface="Questrial"/>
              </a:rPr>
              <a:t>Provides backstory at the beginning of a story.</a:t>
            </a: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 sz="2400">
                <a:latin typeface="Questrial"/>
                <a:ea typeface="Questrial"/>
                <a:cs typeface="Questrial"/>
                <a:sym typeface="Questrial"/>
              </a:rPr>
              <a:t>Stitches together small moment stories.</a:t>
            </a:r>
            <a:endParaRPr sz="2400">
              <a:latin typeface="Questrial"/>
              <a:ea typeface="Questrial"/>
              <a:cs typeface="Questrial"/>
              <a:sym typeface="Questrial"/>
            </a:endParaRPr>
          </a:p>
          <a:p>
            <a:pPr marL="457200" lvl="0" indent="-381000" algn="l" rtl="0">
              <a:spcBef>
                <a:spcPts val="0"/>
              </a:spcBef>
              <a:spcAft>
                <a:spcPts val="0"/>
              </a:spcAft>
              <a:buSzPts val="2400"/>
              <a:buFont typeface="Questrial"/>
              <a:buChar char="●"/>
            </a:pPr>
            <a:r>
              <a:rPr lang="en" sz="2400">
                <a:latin typeface="Questrial"/>
                <a:ea typeface="Questrial"/>
                <a:cs typeface="Questrial"/>
                <a:sym typeface="Questrial"/>
              </a:rPr>
              <a:t>Wraps the story up at the end</a:t>
            </a:r>
            <a:endParaRPr sz="2400">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73479" y="212271"/>
            <a:ext cx="8758821" cy="435645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When I was little, I watched the movie </a:t>
            </a:r>
            <a:r>
              <a:rPr lang="en" i="1" dirty="0">
                <a:solidFill>
                  <a:schemeClr val="accent1"/>
                </a:solidFill>
                <a:latin typeface="Century Gothic" panose="020B0502020202020204" pitchFamily="34" charset="0"/>
                <a:ea typeface="Coming Soon"/>
                <a:cs typeface="Coming Soon"/>
                <a:sym typeface="Coming Soon"/>
              </a:rPr>
              <a:t>Pinocchio. </a:t>
            </a:r>
            <a:r>
              <a:rPr lang="en" dirty="0">
                <a:solidFill>
                  <a:schemeClr val="accent1"/>
                </a:solidFill>
                <a:latin typeface="Century Gothic" panose="020B0502020202020204" pitchFamily="34" charset="0"/>
                <a:ea typeface="Coming Soon"/>
                <a:cs typeface="Coming Soon"/>
                <a:sym typeface="Coming Soon"/>
              </a:rPr>
              <a:t> </a:t>
            </a:r>
            <a:r>
              <a:rPr lang="en-US" dirty="0">
                <a:solidFill>
                  <a:schemeClr val="accent1"/>
                </a:solidFill>
                <a:latin typeface="Century Gothic" panose="020B0502020202020204" pitchFamily="34" charset="0"/>
                <a:ea typeface="Coming Soon"/>
                <a:cs typeface="Coming Soon"/>
                <a:sym typeface="Coming Soon"/>
              </a:rPr>
              <a:t>T</a:t>
            </a:r>
            <a:r>
              <a:rPr lang="en" dirty="0">
                <a:solidFill>
                  <a:schemeClr val="accent1"/>
                </a:solidFill>
                <a:latin typeface="Century Gothic" panose="020B0502020202020204" pitchFamily="34" charset="0"/>
                <a:ea typeface="Coming Soon"/>
                <a:cs typeface="Coming Soon"/>
                <a:sym typeface="Coming Soon"/>
              </a:rPr>
              <a:t>here was this little cricket guy named Jiminy Cricket who came on screen, wearing a top hat and coat and carrying a cane.  At various times in the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story, he would talk right to those of us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watching the movie.  He’d say things like, “One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night, a long time ago, my travels took me to…”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or he’d say, “Of course, I’m just a cricket singing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my way  from hearth to hearth, but let me tell </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oming Soon"/>
                <a:cs typeface="Coming Soon"/>
                <a:sym typeface="Coming Soon"/>
              </a:rPr>
              <a:t>you what made me change my mind…”</a:t>
            </a:r>
            <a:endParaRPr dirty="0">
              <a:solidFill>
                <a:schemeClr val="accent1"/>
              </a:solidFill>
              <a:latin typeface="Century Gothic" panose="020B0502020202020204" pitchFamily="34" charset="0"/>
              <a:ea typeface="Coming Soon"/>
              <a:cs typeface="Coming Soon"/>
              <a:sym typeface="Coming Soon"/>
            </a:endParaRPr>
          </a:p>
          <a:p>
            <a:pPr marL="0" lvl="0" indent="0" algn="l" rtl="0">
              <a:lnSpc>
                <a:spcPct val="150000"/>
              </a:lnSpc>
              <a:spcBef>
                <a:spcPts val="0"/>
              </a:spcBef>
              <a:spcAft>
                <a:spcPts val="0"/>
              </a:spcAft>
              <a:buNone/>
            </a:pPr>
            <a:endParaRPr b="1" dirty="0">
              <a:solidFill>
                <a:schemeClr val="accent1"/>
              </a:solidFill>
              <a:latin typeface="Coming Soon"/>
              <a:ea typeface="Coming Soon"/>
              <a:cs typeface="Coming Soon"/>
              <a:sym typeface="Coming Soon"/>
            </a:endParaRPr>
          </a:p>
          <a:p>
            <a:pPr marL="0" lvl="0" indent="0" algn="l" rtl="0">
              <a:lnSpc>
                <a:spcPct val="150000"/>
              </a:lnSpc>
              <a:spcBef>
                <a:spcPts val="0"/>
              </a:spcBef>
              <a:spcAft>
                <a:spcPts val="0"/>
              </a:spcAft>
              <a:buNone/>
            </a:pPr>
            <a:endParaRPr b="1" dirty="0">
              <a:solidFill>
                <a:schemeClr val="accent1"/>
              </a:solidFill>
              <a:latin typeface="Coming Soon"/>
              <a:ea typeface="Coming Soon"/>
              <a:cs typeface="Coming Soon"/>
              <a:sym typeface="Coming Soon"/>
            </a:endParaRPr>
          </a:p>
          <a:p>
            <a:pPr marL="0" lvl="0" indent="0" algn="l" rtl="0">
              <a:spcBef>
                <a:spcPts val="0"/>
              </a:spcBef>
              <a:spcAft>
                <a:spcPts val="1600"/>
              </a:spcAft>
              <a:buNone/>
            </a:pPr>
            <a:endParaRPr dirty="0"/>
          </a:p>
        </p:txBody>
      </p:sp>
      <p:pic>
        <p:nvPicPr>
          <p:cNvPr id="69" name="Google Shape;69;p15"/>
          <p:cNvPicPr preferRelativeResize="0"/>
          <p:nvPr/>
        </p:nvPicPr>
        <p:blipFill rotWithShape="1">
          <a:blip r:embed="rId3">
            <a:alphaModFix/>
          </a:blip>
          <a:srcRect l="10541" t="18628" r="33205" b="6615"/>
          <a:stretch/>
        </p:blipFill>
        <p:spPr>
          <a:xfrm>
            <a:off x="5649685" y="1574475"/>
            <a:ext cx="3420835" cy="32914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8"/>
        <p:cNvGrpSpPr/>
        <p:nvPr/>
      </p:nvGrpSpPr>
      <p:grpSpPr>
        <a:xfrm>
          <a:off x="0" y="0"/>
          <a:ext cx="0" cy="0"/>
          <a:chOff x="0" y="0"/>
          <a:chExt cx="0" cy="0"/>
        </a:xfrm>
      </p:grpSpPr>
      <p:sp>
        <p:nvSpPr>
          <p:cNvPr id="220" name="Google Shape;220;p37"/>
          <p:cNvSpPr txBox="1">
            <a:spLocks noGrp="1"/>
          </p:cNvSpPr>
          <p:nvPr>
            <p:ph type="body" idx="1"/>
          </p:nvPr>
        </p:nvSpPr>
        <p:spPr>
          <a:xfrm>
            <a:off x="239500" y="506186"/>
            <a:ext cx="8648100" cy="4145764"/>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Writers, you have worked hard to draft your endings.  You have learned a lot about endings in fairy tales.  You know it is important that the character’s problems get solved, and let the the reader know the story is over.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It helps to share endings with a friend or a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partner, and getting their reaction.  So today, </a:t>
            </a: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send your paper to your teacher to see if the </a:t>
            </a:r>
          </a:p>
          <a:p>
            <a:pPr marL="0" lvl="0" indent="0" algn="l" rtl="0">
              <a:lnSpc>
                <a:spcPct val="115000"/>
              </a:lnSpc>
              <a:spcBef>
                <a:spcPts val="0"/>
              </a:spcBef>
              <a:spcAft>
                <a:spcPts val="0"/>
              </a:spcAft>
              <a:buNone/>
            </a:pPr>
            <a:r>
              <a:rPr lang="en-US" sz="2000" dirty="0">
                <a:solidFill>
                  <a:schemeClr val="lt1"/>
                </a:solidFill>
                <a:latin typeface="Century Gothic" panose="020B0502020202020204" pitchFamily="34" charset="0"/>
                <a:ea typeface="Chelsea Market"/>
                <a:cs typeface="Chelsea Market"/>
                <a:sym typeface="Chelsea Market"/>
              </a:rPr>
              <a:t>ending is doing its job.  </a:t>
            </a:r>
          </a:p>
          <a:p>
            <a:pPr marL="0" lvl="0" indent="0" algn="l" rtl="0">
              <a:lnSpc>
                <a:spcPct val="115000"/>
              </a:lnSpc>
              <a:spcBef>
                <a:spcPts val="0"/>
              </a:spcBef>
              <a:spcAft>
                <a:spcPts val="0"/>
              </a:spcAft>
              <a:buNone/>
            </a:pPr>
            <a:endParaRPr sz="20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221" name="Google Shape;221;p37"/>
          <p:cNvPicPr preferRelativeResize="0"/>
          <p:nvPr/>
        </p:nvPicPr>
        <p:blipFill rotWithShape="1">
          <a:blip r:embed="rId3">
            <a:alphaModFix/>
          </a:blip>
          <a:srcRect b="22426"/>
          <a:stretch/>
        </p:blipFill>
        <p:spPr>
          <a:xfrm>
            <a:off x="6260550" y="2143150"/>
            <a:ext cx="2571752" cy="2659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188625" y="106136"/>
            <a:ext cx="8520600" cy="446271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Now, as a grown-up, I know that the fancy word for that little cricket guy is </a:t>
            </a:r>
            <a:r>
              <a:rPr lang="en" sz="2000" i="1" dirty="0">
                <a:solidFill>
                  <a:schemeClr val="accent1"/>
                </a:solidFill>
                <a:latin typeface="Century Gothic" panose="020B0502020202020204" pitchFamily="34" charset="0"/>
                <a:ea typeface="Chelsea Market"/>
                <a:cs typeface="Chelsea Market"/>
                <a:sym typeface="Chelsea Market"/>
              </a:rPr>
              <a:t>narrator.</a:t>
            </a:r>
            <a:r>
              <a:rPr lang="en" sz="2000" dirty="0">
                <a:solidFill>
                  <a:schemeClr val="accent1"/>
                </a:solidFill>
                <a:latin typeface="Century Gothic" panose="020B0502020202020204" pitchFamily="34" charset="0"/>
                <a:ea typeface="Chelsea Market"/>
                <a:cs typeface="Chelsea Market"/>
                <a:sym typeface="Chelsea Market"/>
              </a:rPr>
              <a:t>  You all know about narrators.  When you read a book, you notice when characters say words, and all the other parts are the narrator.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76" name="Google Shape;76;p16"/>
          <p:cNvPicPr preferRelativeResize="0"/>
          <p:nvPr/>
        </p:nvPicPr>
        <p:blipFill>
          <a:blip r:embed="rId3">
            <a:alphaModFix/>
          </a:blip>
          <a:stretch>
            <a:fillRect/>
          </a:stretch>
        </p:blipFill>
        <p:spPr>
          <a:xfrm>
            <a:off x="3197875" y="2168325"/>
            <a:ext cx="2748251" cy="274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2" name="Google Shape;82;p17"/>
          <p:cNvSpPr txBox="1">
            <a:spLocks noGrp="1"/>
          </p:cNvSpPr>
          <p:nvPr>
            <p:ph type="body" idx="1"/>
          </p:nvPr>
        </p:nvSpPr>
        <p:spPr>
          <a:xfrm>
            <a:off x="390800" y="432707"/>
            <a:ext cx="8441400" cy="380914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I’m telling you this because if you read a ton of fairy tales, you quickly realize that many of them have a Jiminy Cricket character in them - a narrator who comes out on stage and makes a little speech to readers.  Let’s look at this piece from </a:t>
            </a:r>
            <a:r>
              <a:rPr lang="en" sz="2000" i="1" dirty="0">
                <a:solidFill>
                  <a:schemeClr val="accent1"/>
                </a:solidFill>
                <a:latin typeface="Century Gothic" panose="020B0502020202020204" pitchFamily="34" charset="0"/>
                <a:ea typeface="Chelsea Market"/>
                <a:cs typeface="Chelsea Market"/>
                <a:sym typeface="Chelsea Market"/>
              </a:rPr>
              <a:t>Prince CInders </a:t>
            </a:r>
            <a:r>
              <a:rPr lang="en" sz="2000" dirty="0">
                <a:solidFill>
                  <a:schemeClr val="accent1"/>
                </a:solidFill>
                <a:latin typeface="Century Gothic" panose="020B0502020202020204" pitchFamily="34" charset="0"/>
                <a:ea typeface="Chelsea Market"/>
                <a:cs typeface="Chelsea Market"/>
                <a:sym typeface="Chelsea Market"/>
              </a:rPr>
              <a:t>by Babette Cole. </a:t>
            </a:r>
          </a:p>
          <a:p>
            <a:pPr marL="0" lvl="0" indent="0" algn="l" rtl="0">
              <a:lnSpc>
                <a:spcPct val="150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00000"/>
              </a:lnSpc>
              <a:spcBef>
                <a:spcPts val="1600"/>
              </a:spcBef>
              <a:spcAft>
                <a:spcPts val="0"/>
              </a:spcAft>
              <a:buNone/>
            </a:pPr>
            <a:r>
              <a:rPr lang="en" sz="2000" i="1" dirty="0">
                <a:solidFill>
                  <a:schemeClr val="accent1"/>
                </a:solidFill>
                <a:latin typeface="Century Gothic" panose="020B0502020202020204" pitchFamily="34" charset="0"/>
                <a:ea typeface="Questrial"/>
                <a:cs typeface="Questrial"/>
                <a:sym typeface="Questrial"/>
              </a:rPr>
              <a:t>Prince Cinders was not much of a prince. </a:t>
            </a:r>
            <a:endParaRPr sz="2000" i="1" dirty="0">
              <a:solidFill>
                <a:schemeClr val="accent1"/>
              </a:solidFill>
              <a:latin typeface="Century Gothic" panose="020B0502020202020204" pitchFamily="34" charset="0"/>
              <a:ea typeface="Questrial"/>
              <a:cs typeface="Questrial"/>
              <a:sym typeface="Questrial"/>
            </a:endParaRPr>
          </a:p>
          <a:p>
            <a:pPr marL="0" lvl="0" indent="0" algn="l" rtl="0">
              <a:lnSpc>
                <a:spcPct val="100000"/>
              </a:lnSpc>
              <a:spcBef>
                <a:spcPts val="0"/>
              </a:spcBef>
              <a:spcAft>
                <a:spcPts val="0"/>
              </a:spcAft>
              <a:buNone/>
            </a:pPr>
            <a:r>
              <a:rPr lang="en" sz="2000" i="1" dirty="0">
                <a:solidFill>
                  <a:schemeClr val="accent1"/>
                </a:solidFill>
                <a:latin typeface="Century Gothic" panose="020B0502020202020204" pitchFamily="34" charset="0"/>
                <a:ea typeface="Questrial"/>
                <a:cs typeface="Questrial"/>
                <a:sym typeface="Questrial"/>
              </a:rPr>
              <a:t>He was small, spotty, scruffy and skinny. </a:t>
            </a:r>
            <a:endParaRPr sz="2000" i="1" dirty="0">
              <a:solidFill>
                <a:schemeClr val="accent1"/>
              </a:solidFill>
              <a:latin typeface="Century Gothic" panose="020B0502020202020204" pitchFamily="34" charset="0"/>
              <a:ea typeface="Questrial"/>
              <a:cs typeface="Questrial"/>
              <a:sym typeface="Questrial"/>
            </a:endParaRPr>
          </a:p>
          <a:p>
            <a:pPr marL="0" lvl="0" indent="0" algn="l" rtl="0">
              <a:lnSpc>
                <a:spcPct val="100000"/>
              </a:lnSpc>
              <a:spcBef>
                <a:spcPts val="0"/>
              </a:spcBef>
              <a:spcAft>
                <a:spcPts val="0"/>
              </a:spcAft>
              <a:buNone/>
            </a:pPr>
            <a:r>
              <a:rPr lang="en" sz="2000" i="1" dirty="0">
                <a:solidFill>
                  <a:schemeClr val="accent1"/>
                </a:solidFill>
                <a:latin typeface="Century Gothic" panose="020B0502020202020204" pitchFamily="34" charset="0"/>
                <a:ea typeface="Questrial"/>
                <a:cs typeface="Questrial"/>
                <a:sym typeface="Questrial"/>
              </a:rPr>
              <a:t>He had three big, hairy brothers who were </a:t>
            </a:r>
            <a:endParaRPr sz="2000" i="1" dirty="0">
              <a:solidFill>
                <a:schemeClr val="accent1"/>
              </a:solidFill>
              <a:latin typeface="Century Gothic" panose="020B0502020202020204" pitchFamily="34" charset="0"/>
              <a:ea typeface="Questrial"/>
              <a:cs typeface="Questrial"/>
              <a:sym typeface="Questrial"/>
            </a:endParaRPr>
          </a:p>
          <a:p>
            <a:pPr marL="0" lvl="0" indent="0" algn="l" rtl="0">
              <a:lnSpc>
                <a:spcPct val="100000"/>
              </a:lnSpc>
              <a:spcBef>
                <a:spcPts val="0"/>
              </a:spcBef>
              <a:spcAft>
                <a:spcPts val="0"/>
              </a:spcAft>
              <a:buNone/>
            </a:pPr>
            <a:r>
              <a:rPr lang="en" sz="2000" i="1" dirty="0">
                <a:solidFill>
                  <a:schemeClr val="accent1"/>
                </a:solidFill>
                <a:latin typeface="Century Gothic" panose="020B0502020202020204" pitchFamily="34" charset="0"/>
                <a:ea typeface="Questrial"/>
                <a:cs typeface="Questrial"/>
                <a:sym typeface="Questrial"/>
              </a:rPr>
              <a:t>always teasing him about his looks.  </a:t>
            </a:r>
            <a:endParaRPr sz="2000" i="1" dirty="0">
              <a:solidFill>
                <a:schemeClr val="accen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0"/>
              </a:spcAft>
              <a:buNone/>
            </a:pPr>
            <a:r>
              <a:rPr lang="en" dirty="0">
                <a:solidFill>
                  <a:schemeClr val="accent1"/>
                </a:solidFill>
                <a:latin typeface="Chelsea Market"/>
                <a:ea typeface="Chelsea Market"/>
                <a:cs typeface="Chelsea Market"/>
                <a:sym typeface="Chelsea Market"/>
              </a:rPr>
              <a:t> </a:t>
            </a: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1600"/>
              </a:spcBef>
              <a:spcAft>
                <a:spcPts val="0"/>
              </a:spcAft>
              <a:buNone/>
            </a:pP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8" name="Google Shape;88;p18"/>
          <p:cNvSpPr txBox="1">
            <a:spLocks noGrp="1"/>
          </p:cNvSpPr>
          <p:nvPr>
            <p:ph type="body" idx="1"/>
          </p:nvPr>
        </p:nvSpPr>
        <p:spPr>
          <a:xfrm>
            <a:off x="390800" y="106136"/>
            <a:ext cx="8441400" cy="413571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Then the narrator stops saying his lines, and the small moment story takes over.  </a:t>
            </a:r>
            <a:endParaRPr sz="24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00000"/>
              </a:lnSpc>
              <a:spcBef>
                <a:spcPts val="1600"/>
              </a:spcBef>
              <a:spcAft>
                <a:spcPts val="0"/>
              </a:spcAft>
              <a:buNone/>
            </a:pPr>
            <a:r>
              <a:rPr lang="en" sz="2400" dirty="0">
                <a:solidFill>
                  <a:schemeClr val="accent1"/>
                </a:solidFill>
                <a:latin typeface="Century Gothic" panose="020B0502020202020204" pitchFamily="34" charset="0"/>
                <a:ea typeface="Questrial"/>
                <a:cs typeface="Questrial"/>
                <a:sym typeface="Questrial"/>
              </a:rPr>
              <a:t>One Saturday night, </a:t>
            </a:r>
            <a:r>
              <a:rPr lang="en" sz="2400" i="1" dirty="0">
                <a:solidFill>
                  <a:schemeClr val="accent1"/>
                </a:solidFill>
                <a:latin typeface="Century Gothic" panose="020B0502020202020204" pitchFamily="34" charset="0"/>
                <a:ea typeface="Questrial"/>
                <a:cs typeface="Questrial"/>
                <a:sym typeface="Questrial"/>
              </a:rPr>
              <a:t>when he was washing his socks, a dirty fairy fell down the chimney.  </a:t>
            </a:r>
            <a:endParaRPr sz="2400" i="1" dirty="0">
              <a:solidFill>
                <a:schemeClr val="accen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0"/>
              </a:spcAft>
              <a:buNone/>
            </a:pPr>
            <a:r>
              <a:rPr lang="en" dirty="0">
                <a:solidFill>
                  <a:schemeClr val="accent1"/>
                </a:solidFill>
                <a:latin typeface="Chelsea Market"/>
                <a:ea typeface="Chelsea Market"/>
                <a:cs typeface="Chelsea Market"/>
                <a:sym typeface="Chelsea Market"/>
              </a:rPr>
              <a:t> </a:t>
            </a: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1600"/>
              </a:spcBef>
              <a:spcAft>
                <a:spcPts val="0"/>
              </a:spcAft>
              <a:buNone/>
            </a:pP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Chelsea Market"/>
              <a:ea typeface="Chelsea Market"/>
              <a:cs typeface="Chelsea Market"/>
              <a:sym typeface="Chelsea Market"/>
            </a:endParaRPr>
          </a:p>
        </p:txBody>
      </p:sp>
      <p:pic>
        <p:nvPicPr>
          <p:cNvPr id="89" name="Google Shape;89;p18"/>
          <p:cNvPicPr preferRelativeResize="0"/>
          <p:nvPr/>
        </p:nvPicPr>
        <p:blipFill>
          <a:blip r:embed="rId3">
            <a:alphaModFix/>
          </a:blip>
          <a:stretch>
            <a:fillRect/>
          </a:stretch>
        </p:blipFill>
        <p:spPr>
          <a:xfrm>
            <a:off x="2971235" y="2554398"/>
            <a:ext cx="3201525" cy="242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5" name="Google Shape;95;p19"/>
          <p:cNvSpPr txBox="1">
            <a:spLocks noGrp="1"/>
          </p:cNvSpPr>
          <p:nvPr>
            <p:ph type="body" idx="1"/>
          </p:nvPr>
        </p:nvSpPr>
        <p:spPr>
          <a:xfrm>
            <a:off x="390800" y="220436"/>
            <a:ext cx="8441400" cy="402141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Here is another, from </a:t>
            </a:r>
            <a:r>
              <a:rPr lang="en" sz="2400" i="1" dirty="0">
                <a:solidFill>
                  <a:schemeClr val="accent1"/>
                </a:solidFill>
                <a:latin typeface="Century Gothic" panose="020B0502020202020204" pitchFamily="34" charset="0"/>
                <a:ea typeface="Chelsea Market"/>
                <a:cs typeface="Chelsea Market"/>
                <a:sym typeface="Chelsea Market"/>
              </a:rPr>
              <a:t>Cinder-Elly </a:t>
            </a:r>
            <a:r>
              <a:rPr lang="en" sz="2400" dirty="0">
                <a:solidFill>
                  <a:schemeClr val="accent1"/>
                </a:solidFill>
                <a:latin typeface="Century Gothic" panose="020B0502020202020204" pitchFamily="34" charset="0"/>
                <a:ea typeface="Chelsea Market"/>
                <a:cs typeface="Chelsea Market"/>
                <a:sym typeface="Chelsea Market"/>
              </a:rPr>
              <a:t>by Frances Minters </a:t>
            </a:r>
            <a:endParaRPr sz="2400" dirty="0">
              <a:solidFill>
                <a:schemeClr val="accent1"/>
              </a:solidFill>
              <a:latin typeface="Century Gothic" panose="020B0502020202020204" pitchFamily="34" charset="0"/>
              <a:ea typeface="Chelsea Market"/>
              <a:cs typeface="Chelsea Market"/>
              <a:sym typeface="Chelsea Market"/>
            </a:endParaRPr>
          </a:p>
          <a:p>
            <a:pPr marL="2743200" lvl="0" indent="0" algn="l" rtl="0">
              <a:lnSpc>
                <a:spcPct val="100000"/>
              </a:lnSpc>
              <a:spcBef>
                <a:spcPts val="160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Once upon a time,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Or so they tell me,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There was a girl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Called Cinder-Elly.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Elly was good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And she was pretty.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She lived with her folks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In New York City.</a:t>
            </a:r>
            <a:endParaRPr sz="2400" i="1"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accent1"/>
              </a:solidFill>
              <a:latin typeface="Chelsea Market"/>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1" name="Google Shape;101;p20"/>
          <p:cNvSpPr txBox="1">
            <a:spLocks noGrp="1"/>
          </p:cNvSpPr>
          <p:nvPr>
            <p:ph type="body" idx="1"/>
          </p:nvPr>
        </p:nvSpPr>
        <p:spPr>
          <a:xfrm>
            <a:off x="390800" y="901650"/>
            <a:ext cx="84414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400" dirty="0">
                <a:solidFill>
                  <a:schemeClr val="accent1"/>
                </a:solidFill>
                <a:latin typeface="Century Gothic" panose="020B0502020202020204" pitchFamily="34" charset="0"/>
                <a:ea typeface="Chelsea Market"/>
                <a:cs typeface="Chelsea Market"/>
                <a:sym typeface="Chelsea Market"/>
              </a:rPr>
              <a:t>And again, the narrator’s part ends and the story starts. </a:t>
            </a:r>
            <a:endParaRPr sz="2400" dirty="0">
              <a:solidFill>
                <a:schemeClr val="accent1"/>
              </a:solidFill>
              <a:latin typeface="Century Gothic" panose="020B0502020202020204" pitchFamily="34" charset="0"/>
              <a:ea typeface="Chelsea Market"/>
              <a:cs typeface="Chelsea Market"/>
              <a:sym typeface="Chelsea Market"/>
            </a:endParaRPr>
          </a:p>
          <a:p>
            <a:pPr marL="2743200" lvl="0" indent="0" algn="l" rtl="0">
              <a:lnSpc>
                <a:spcPct val="100000"/>
              </a:lnSpc>
              <a:spcBef>
                <a:spcPts val="160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But then</a:t>
            </a:r>
            <a:r>
              <a:rPr lang="en" sz="2400" dirty="0">
                <a:solidFill>
                  <a:schemeClr val="accent1"/>
                </a:solidFill>
                <a:latin typeface="Century Gothic" panose="020B0502020202020204" pitchFamily="34" charset="0"/>
                <a:ea typeface="Questrial"/>
                <a:cs typeface="Questrial"/>
                <a:sym typeface="Questrial"/>
              </a:rPr>
              <a:t> one day</a:t>
            </a:r>
            <a:endParaRPr sz="2400"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El got a note.</a:t>
            </a:r>
            <a:r>
              <a:rPr lang="en" sz="2400" dirty="0">
                <a:solidFill>
                  <a:schemeClr val="accent1"/>
                </a:solidFill>
                <a:latin typeface="Century Gothic" panose="020B0502020202020204" pitchFamily="34" charset="0"/>
                <a:ea typeface="Questrial"/>
                <a:cs typeface="Questrial"/>
                <a:sym typeface="Questrial"/>
              </a:rPr>
              <a:t> </a:t>
            </a:r>
            <a:endParaRPr sz="2400"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So did her sisters. </a:t>
            </a:r>
            <a:endParaRPr sz="2400" i="1" dirty="0">
              <a:solidFill>
                <a:schemeClr val="accent1"/>
              </a:solidFill>
              <a:latin typeface="Century Gothic" panose="020B0502020202020204" pitchFamily="34" charset="0"/>
              <a:ea typeface="Questrial"/>
              <a:cs typeface="Questrial"/>
              <a:sym typeface="Questrial"/>
            </a:endParaRPr>
          </a:p>
          <a:p>
            <a:pPr marL="2743200" lvl="0" indent="0" algn="l" rtl="0">
              <a:lnSpc>
                <a:spcPct val="100000"/>
              </a:lnSpc>
              <a:spcBef>
                <a:spcPts val="0"/>
              </a:spcBef>
              <a:spcAft>
                <a:spcPts val="0"/>
              </a:spcAft>
              <a:buNone/>
            </a:pPr>
            <a:r>
              <a:rPr lang="en" sz="2400" i="1" dirty="0">
                <a:solidFill>
                  <a:schemeClr val="accent1"/>
                </a:solidFill>
                <a:latin typeface="Century Gothic" panose="020B0502020202020204" pitchFamily="34" charset="0"/>
                <a:ea typeface="Questrial"/>
                <a:cs typeface="Questrial"/>
                <a:sym typeface="Questrial"/>
              </a:rPr>
              <a:t>Somebody wrote...</a:t>
            </a:r>
            <a:endParaRPr sz="2400" i="1" dirty="0">
              <a:solidFill>
                <a:schemeClr val="accen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1600"/>
              </a:spcAft>
              <a:buNone/>
            </a:pP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5"/>
        <p:cNvGrpSpPr/>
        <p:nvPr/>
      </p:nvGrpSpPr>
      <p:grpSpPr>
        <a:xfrm>
          <a:off x="0" y="0"/>
          <a:ext cx="0" cy="0"/>
          <a:chOff x="0" y="0"/>
          <a:chExt cx="0" cy="0"/>
        </a:xfrm>
      </p:grpSpPr>
      <p:sp>
        <p:nvSpPr>
          <p:cNvPr id="107" name="Google Shape;107;p21"/>
          <p:cNvSpPr txBox="1">
            <a:spLocks noGrp="1"/>
          </p:cNvSpPr>
          <p:nvPr>
            <p:ph type="body" idx="1"/>
          </p:nvPr>
        </p:nvSpPr>
        <p:spPr>
          <a:xfrm>
            <a:off x="311700" y="155121"/>
            <a:ext cx="8520600" cy="4086729"/>
          </a:xfrm>
          <a:prstGeom prst="rect">
            <a:avLst/>
          </a:prstGeom>
        </p:spPr>
        <p:txBody>
          <a:bodyPr spcFirstLastPara="1" wrap="square" lIns="91425" tIns="91425" rIns="91425" bIns="91425" anchor="t" anchorCtr="0">
            <a:noAutofit/>
          </a:bodyPr>
          <a:lstStyle/>
          <a:p>
            <a:pPr marL="1828800" lvl="0" indent="0" algn="l" rtl="0">
              <a:lnSpc>
                <a:spcPct val="150000"/>
              </a:lnSpc>
              <a:spcBef>
                <a:spcPts val="0"/>
              </a:spcBef>
              <a:spcAft>
                <a:spcPts val="0"/>
              </a:spcAft>
              <a:buNone/>
            </a:pPr>
            <a:endParaRPr b="1" dirty="0">
              <a:solidFill>
                <a:schemeClr val="lt1"/>
              </a:solidFill>
              <a:latin typeface="Coming Soon"/>
              <a:ea typeface="Coming Soon"/>
              <a:cs typeface="Coming Soon"/>
              <a:sym typeface="Coming Soon"/>
            </a:endParaRPr>
          </a:p>
          <a:p>
            <a:pPr marL="1828800" lvl="0" indent="0" algn="l" rtl="0">
              <a:lnSpc>
                <a:spcPct val="150000"/>
              </a:lnSpc>
              <a:spcBef>
                <a:spcPts val="1600"/>
              </a:spcBef>
              <a:spcAft>
                <a:spcPts val="0"/>
              </a:spcAft>
              <a:buNone/>
            </a:pPr>
            <a:r>
              <a:rPr lang="en" sz="2800" b="1" dirty="0">
                <a:solidFill>
                  <a:schemeClr val="lt1"/>
                </a:solidFill>
                <a:latin typeface="Century Gothic" panose="020B0502020202020204" pitchFamily="34" charset="0"/>
                <a:ea typeface="Coming Soon"/>
                <a:cs typeface="Coming Soon"/>
                <a:sym typeface="Coming Soon"/>
              </a:rPr>
              <a:t>Today I want to teach you that writers of fairy tales use narration, or </a:t>
            </a:r>
            <a:r>
              <a:rPr lang="en" sz="2800" b="1" i="1" dirty="0">
                <a:solidFill>
                  <a:schemeClr val="lt1"/>
                </a:solidFill>
                <a:latin typeface="Century Gothic" panose="020B0502020202020204" pitchFamily="34" charset="0"/>
                <a:ea typeface="Coming Soon"/>
                <a:cs typeface="Coming Soon"/>
                <a:sym typeface="Coming Soon"/>
              </a:rPr>
              <a:t>telling</a:t>
            </a:r>
            <a:r>
              <a:rPr lang="en" sz="2800" b="1" dirty="0">
                <a:solidFill>
                  <a:schemeClr val="lt1"/>
                </a:solidFill>
                <a:latin typeface="Century Gothic" panose="020B0502020202020204" pitchFamily="34" charset="0"/>
                <a:ea typeface="Coming Soon"/>
                <a:cs typeface="Coming Soon"/>
                <a:sym typeface="Coming Soon"/>
              </a:rPr>
              <a:t>, in some important ways: to introduce the story, to stitch one scene to the next, and to end the story.  </a:t>
            </a:r>
            <a:endParaRPr sz="2800" b="1" dirty="0">
              <a:solidFill>
                <a:schemeClr val="l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1600"/>
              </a:spcAft>
              <a:buNone/>
            </a:pPr>
            <a:endParaRPr b="1" dirty="0">
              <a:solidFill>
                <a:schemeClr val="lt1"/>
              </a:solidFill>
              <a:latin typeface="Coming Soon"/>
              <a:ea typeface="Coming Soon"/>
              <a:cs typeface="Coming Soon"/>
              <a:sym typeface="Coming Soon"/>
            </a:endParaRPr>
          </a:p>
        </p:txBody>
      </p:sp>
      <p:pic>
        <p:nvPicPr>
          <p:cNvPr id="108" name="Google Shape;108;p21"/>
          <p:cNvPicPr preferRelativeResize="0"/>
          <p:nvPr/>
        </p:nvPicPr>
        <p:blipFill>
          <a:blip r:embed="rId3">
            <a:alphaModFix/>
          </a:blip>
          <a:stretch>
            <a:fillRect/>
          </a:stretch>
        </p:blipFill>
        <p:spPr>
          <a:xfrm>
            <a:off x="311699" y="1371175"/>
            <a:ext cx="1507050" cy="1462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9"/>
        <p:cNvGrpSpPr/>
        <p:nvPr/>
      </p:nvGrpSpPr>
      <p:grpSpPr>
        <a:xfrm>
          <a:off x="0" y="0"/>
          <a:ext cx="0" cy="0"/>
          <a:chOff x="0" y="0"/>
          <a:chExt cx="0" cy="0"/>
        </a:xfrm>
      </p:grpSpPr>
      <p:sp>
        <p:nvSpPr>
          <p:cNvPr id="121" name="Google Shape;121;p23"/>
          <p:cNvSpPr txBox="1">
            <a:spLocks noGrp="1"/>
          </p:cNvSpPr>
          <p:nvPr>
            <p:ph type="body" idx="1"/>
          </p:nvPr>
        </p:nvSpPr>
        <p:spPr>
          <a:xfrm>
            <a:off x="311700" y="400050"/>
            <a:ext cx="8424600" cy="3841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The first place where writers of fairy tales use the power of telling is at the beginning of the story.  Fairy tale writers often start by almost coming on stage, talking to readers, filling them in on the background of the story.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For example, the classic </a:t>
            </a:r>
            <a:r>
              <a:rPr lang="en" sz="2400" i="1" dirty="0">
                <a:solidFill>
                  <a:schemeClr val="lt1"/>
                </a:solidFill>
                <a:latin typeface="Century Gothic" panose="020B0502020202020204" pitchFamily="34" charset="0"/>
                <a:ea typeface="Chelsea Market"/>
                <a:cs typeface="Chelsea Market"/>
                <a:sym typeface="Chelsea Market"/>
              </a:rPr>
              <a:t>Cinderella</a:t>
            </a:r>
            <a:r>
              <a:rPr lang="en" sz="2400" dirty="0">
                <a:solidFill>
                  <a:schemeClr val="lt1"/>
                </a:solidFill>
                <a:latin typeface="Century Gothic" panose="020B0502020202020204" pitchFamily="34" charset="0"/>
                <a:ea typeface="Chelsea Market"/>
                <a:cs typeface="Chelsea Market"/>
                <a:sym typeface="Chelsea Market"/>
              </a:rPr>
              <a:t> tale does </a:t>
            </a:r>
            <a:r>
              <a:rPr lang="en" sz="2400" i="1" dirty="0">
                <a:solidFill>
                  <a:schemeClr val="lt1"/>
                </a:solidFill>
                <a:latin typeface="Century Gothic" panose="020B0502020202020204" pitchFamily="34" charset="0"/>
                <a:ea typeface="Chelsea Market"/>
                <a:cs typeface="Chelsea Market"/>
                <a:sym typeface="Chelsea Market"/>
              </a:rPr>
              <a:t>not </a:t>
            </a:r>
            <a:r>
              <a:rPr lang="en" sz="2400" dirty="0">
                <a:solidFill>
                  <a:schemeClr val="lt1"/>
                </a:solidFill>
                <a:latin typeface="Century Gothic" panose="020B0502020202020204" pitchFamily="34" charset="0"/>
                <a:ea typeface="Chelsea Market"/>
                <a:cs typeface="Chelsea Market"/>
                <a:sym typeface="Chelsea Market"/>
              </a:rPr>
              <a:t>begin in the ways you’ve learned to begin a story, with a small moment and a character who is saying or doing something.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1366</Words>
  <Application>Microsoft Office PowerPoint</Application>
  <PresentationFormat>On-screen Show (16:9)</PresentationFormat>
  <Paragraphs>105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Amatic SC</vt:lpstr>
      <vt:lpstr>Arial</vt:lpstr>
      <vt:lpstr>Century Gothic</vt:lpstr>
      <vt:lpstr>Chelsea Market</vt:lpstr>
      <vt:lpstr>Coming Soon</vt:lpstr>
      <vt:lpstr>Questrial</vt:lpstr>
      <vt:lpstr>Source Code Pro</vt:lpstr>
      <vt:lpstr>Beach Day</vt:lpstr>
      <vt:lpstr>Weaving Narration through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Fairy tale excerpts you plan to read.   “The Power of Narration” chart  “How to Write a Fairy Tale Adaptation” Chart  Prince Cinders by Babette Cole  </dc:title>
  <dc:creator>Patricia Abel</dc:creator>
  <cp:lastModifiedBy>Lisa Darrow</cp:lastModifiedBy>
  <cp:revision>5</cp:revision>
  <dcterms:modified xsi:type="dcterms:W3CDTF">2020-04-16T16:09:32Z</dcterms:modified>
</cp:coreProperties>
</file>