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5" r:id="rId17"/>
    <p:sldId id="277" r:id="rId18"/>
    <p:sldId id="278" r:id="rId19"/>
    <p:sldId id="280"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edd2879b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edd2879b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edcf73fe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edcf73fe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dd24532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edd24532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f18ed779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af18ed779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af18ed779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af18ed779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edcf73fe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edcf73fe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edcf73f4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edcf73f4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edcf73fe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edcf73fe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edcf73fe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edcf73fe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edcf73fe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edcf73fe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af18ed77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af18ed77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af18ed77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af18ed77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af18ed77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af18ed77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af18ed77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af18ed77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edd2879b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edd2879b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edd24532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edd24532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edd2879b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edd2879b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edd2879b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edd2879b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0" dirty="0">
                <a:latin typeface="Century Gothic" panose="020B0502020202020204" pitchFamily="34" charset="0"/>
                <a:ea typeface="Chelsea Market"/>
                <a:cs typeface="Chelsea Market"/>
                <a:sym typeface="Chelsea Market"/>
              </a:rPr>
              <a:t>Writers Can Story-Tell and Act Out as They Draft</a:t>
            </a:r>
            <a:endParaRPr sz="3600" b="0" dirty="0">
              <a:latin typeface="Century Gothic" panose="020B0502020202020204" pitchFamily="34" charset="0"/>
              <a:ea typeface="Chelsea Market"/>
              <a:cs typeface="Chelsea Market"/>
              <a:sym typeface="Chelsea Market"/>
            </a:endParaRPr>
          </a:p>
        </p:txBody>
      </p:sp>
      <p:sp>
        <p:nvSpPr>
          <p:cNvPr id="62" name="Google Shape;62;p14"/>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oming Soon"/>
                <a:ea typeface="Coming Soon"/>
                <a:cs typeface="Coming Soon"/>
                <a:sym typeface="Coming Soon"/>
              </a:rPr>
              <a:t>Once Upon A Time </a:t>
            </a:r>
            <a:endParaRPr dirty="0">
              <a:latin typeface="Coming Soon"/>
              <a:ea typeface="Coming Soon"/>
              <a:cs typeface="Coming Soon"/>
              <a:sym typeface="Coming Soo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3"/>
        <p:cNvGrpSpPr/>
        <p:nvPr/>
      </p:nvGrpSpPr>
      <p:grpSpPr>
        <a:xfrm>
          <a:off x="0" y="0"/>
          <a:ext cx="0" cy="0"/>
          <a:chOff x="0" y="0"/>
          <a:chExt cx="0" cy="0"/>
        </a:xfrm>
      </p:grpSpPr>
      <p:sp>
        <p:nvSpPr>
          <p:cNvPr id="125" name="Google Shape;125;p23"/>
          <p:cNvSpPr txBox="1">
            <a:spLocks noGrp="1"/>
          </p:cNvSpPr>
          <p:nvPr>
            <p:ph type="body" idx="1"/>
          </p:nvPr>
        </p:nvSpPr>
        <p:spPr>
          <a:xfrm>
            <a:off x="378200" y="204107"/>
            <a:ext cx="8454000" cy="3848644"/>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Any suggestions for how </a:t>
            </a:r>
            <a:r>
              <a:rPr lang="en-US" sz="2000" dirty="0">
                <a:solidFill>
                  <a:schemeClr val="lt1"/>
                </a:solidFill>
                <a:latin typeface="Century Gothic" panose="020B0502020202020204" pitchFamily="34" charset="0"/>
                <a:ea typeface="Chelsea Market"/>
                <a:cs typeface="Chelsea Market"/>
                <a:sym typeface="Chelsea Market"/>
              </a:rPr>
              <a:t>your</a:t>
            </a:r>
            <a:r>
              <a:rPr lang="en" sz="2000" dirty="0">
                <a:solidFill>
                  <a:schemeClr val="lt1"/>
                </a:solidFill>
                <a:latin typeface="Century Gothic" panose="020B0502020202020204" pitchFamily="34" charset="0"/>
                <a:ea typeface="Chelsea Market"/>
                <a:cs typeface="Chelsea Market"/>
                <a:sym typeface="Chelsea Market"/>
              </a:rPr>
              <a:t> acting could improve?  Remember, acting helps bring the characters and places to life.</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Did </a:t>
            </a:r>
            <a:r>
              <a:rPr lang="en-US" sz="2000" dirty="0">
                <a:solidFill>
                  <a:schemeClr val="lt1"/>
                </a:solidFill>
                <a:latin typeface="Century Gothic" panose="020B0502020202020204" pitchFamily="34" charset="0"/>
                <a:ea typeface="Chelsea Market"/>
                <a:cs typeface="Chelsea Market"/>
                <a:sym typeface="Chelsea Market"/>
              </a:rPr>
              <a:t>you</a:t>
            </a:r>
            <a:r>
              <a:rPr lang="en" sz="2000" dirty="0">
                <a:solidFill>
                  <a:schemeClr val="lt1"/>
                </a:solidFill>
                <a:latin typeface="Century Gothic" panose="020B0502020202020204" pitchFamily="34" charset="0"/>
                <a:ea typeface="Chelsea Market"/>
                <a:cs typeface="Chelsea Market"/>
                <a:sym typeface="Chelsea Market"/>
              </a:rPr>
              <a:t> add in enough actions?</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Did </a:t>
            </a:r>
            <a:r>
              <a:rPr lang="en-US" sz="2000" dirty="0">
                <a:solidFill>
                  <a:schemeClr val="lt1"/>
                </a:solidFill>
                <a:latin typeface="Century Gothic" panose="020B0502020202020204" pitchFamily="34" charset="0"/>
                <a:ea typeface="Chelsea Market"/>
                <a:cs typeface="Chelsea Market"/>
                <a:sym typeface="Chelsea Market"/>
              </a:rPr>
              <a:t>you</a:t>
            </a:r>
            <a:r>
              <a:rPr lang="en" sz="2000" dirty="0">
                <a:solidFill>
                  <a:schemeClr val="lt1"/>
                </a:solidFill>
                <a:latin typeface="Century Gothic" panose="020B0502020202020204" pitchFamily="34" charset="0"/>
                <a:ea typeface="Chelsea Market"/>
                <a:cs typeface="Chelsea Market"/>
                <a:sym typeface="Chelsea Market"/>
              </a:rPr>
              <a:t> show enough about </a:t>
            </a:r>
            <a:r>
              <a:rPr lang="en-US" sz="2000" dirty="0">
                <a:solidFill>
                  <a:schemeClr val="lt1"/>
                </a:solidFill>
                <a:latin typeface="Century Gothic" panose="020B0502020202020204" pitchFamily="34" charset="0"/>
                <a:ea typeface="Chelsea Market"/>
                <a:cs typeface="Chelsea Market"/>
                <a:sym typeface="Chelsea Market"/>
              </a:rPr>
              <a:t>the</a:t>
            </a:r>
            <a:r>
              <a:rPr lang="en" sz="2000" dirty="0">
                <a:solidFill>
                  <a:schemeClr val="lt1"/>
                </a:solidFill>
                <a:latin typeface="Century Gothic" panose="020B0502020202020204" pitchFamily="34" charset="0"/>
                <a:ea typeface="Chelsea Market"/>
                <a:cs typeface="Chelsea Market"/>
                <a:sym typeface="Chelsea Market"/>
              </a:rPr>
              <a:t> place?</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Hmm… I need to think about what objects we might be holding, and also what the place might feel like.  Let me try again.  </a:t>
            </a:r>
            <a:endParaRPr sz="2000" dirty="0">
              <a:solidFill>
                <a:schemeClr val="lt1"/>
              </a:solidFill>
              <a:latin typeface="Century Gothic" panose="020B0502020202020204" pitchFamily="34" charset="0"/>
              <a:ea typeface="Chelsea Market"/>
              <a:cs typeface="Chelsea Market"/>
              <a:sym typeface="Chelsea Market"/>
            </a:endParaRPr>
          </a:p>
        </p:txBody>
      </p:sp>
      <p:pic>
        <p:nvPicPr>
          <p:cNvPr id="126" name="Google Shape;126;p23"/>
          <p:cNvPicPr preferRelativeResize="0"/>
          <p:nvPr/>
        </p:nvPicPr>
        <p:blipFill>
          <a:blip r:embed="rId3">
            <a:alphaModFix/>
          </a:blip>
          <a:stretch>
            <a:fillRect/>
          </a:stretch>
        </p:blipFill>
        <p:spPr>
          <a:xfrm>
            <a:off x="6025950" y="1899075"/>
            <a:ext cx="1539675" cy="13453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30"/>
        <p:cNvGrpSpPr/>
        <p:nvPr/>
      </p:nvGrpSpPr>
      <p:grpSpPr>
        <a:xfrm>
          <a:off x="0" y="0"/>
          <a:ext cx="0" cy="0"/>
          <a:chOff x="0" y="0"/>
          <a:chExt cx="0" cy="0"/>
        </a:xfrm>
      </p:grpSpPr>
      <p:sp>
        <p:nvSpPr>
          <p:cNvPr id="132" name="Google Shape;132;p24"/>
          <p:cNvSpPr txBox="1">
            <a:spLocks noGrp="1"/>
          </p:cNvSpPr>
          <p:nvPr>
            <p:ph type="body" idx="1"/>
          </p:nvPr>
        </p:nvSpPr>
        <p:spPr>
          <a:xfrm>
            <a:off x="5105750" y="73480"/>
            <a:ext cx="3960600" cy="1159328"/>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Remember you have a pile of laundry in front of you!</a:t>
            </a: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sp>
        <p:nvSpPr>
          <p:cNvPr id="133" name="Google Shape;133;p24"/>
          <p:cNvSpPr/>
          <p:nvPr/>
        </p:nvSpPr>
        <p:spPr>
          <a:xfrm>
            <a:off x="163285" y="0"/>
            <a:ext cx="4555671" cy="2635899"/>
          </a:xfrm>
          <a:prstGeom prst="wedgeEllipseCallout">
            <a:avLst>
              <a:gd name="adj1" fmla="val -20833"/>
              <a:gd name="adj2" fmla="val 625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dirty="0">
                <a:solidFill>
                  <a:schemeClr val="accent1"/>
                </a:solidFill>
                <a:latin typeface="Century Gothic" panose="020B0502020202020204" pitchFamily="34" charset="0"/>
                <a:ea typeface="Chelsea Market"/>
                <a:cs typeface="Chelsea Market"/>
                <a:sym typeface="Chelsea Market"/>
              </a:rPr>
              <a:t>“Stop crying, Cinderella.  I am your fairy godmother, and I am here to grant you a wish.”</a:t>
            </a:r>
            <a:endParaRPr sz="18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endParaRPr dirty="0"/>
          </a:p>
        </p:txBody>
      </p:sp>
      <p:sp>
        <p:nvSpPr>
          <p:cNvPr id="134" name="Google Shape;134;p24"/>
          <p:cNvSpPr/>
          <p:nvPr/>
        </p:nvSpPr>
        <p:spPr>
          <a:xfrm>
            <a:off x="-97971" y="2424793"/>
            <a:ext cx="7233557" cy="2334985"/>
          </a:xfrm>
          <a:prstGeom prst="wedgeEllipseCallout">
            <a:avLst>
              <a:gd name="adj1" fmla="val -20833"/>
              <a:gd name="adj2" fmla="val 625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“You want to go to the fundraiser for the library, and I have the magic to make that happen.  Let’s see, you’ll need…”</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endParaRPr dirty="0"/>
          </a:p>
        </p:txBody>
      </p:sp>
      <p:sp>
        <p:nvSpPr>
          <p:cNvPr id="135" name="Google Shape;135;p24"/>
          <p:cNvSpPr/>
          <p:nvPr/>
        </p:nvSpPr>
        <p:spPr>
          <a:xfrm>
            <a:off x="3675092" y="1688314"/>
            <a:ext cx="5244300" cy="867600"/>
          </a:xfrm>
          <a:prstGeom prst="wedgeEllipseCallout">
            <a:avLst>
              <a:gd name="adj1" fmla="val 40343"/>
              <a:gd name="adj2" fmla="val 6439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“What? Who are you?”</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100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fade">
                                      <p:cBhvr>
                                        <p:cTn id="1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39"/>
        <p:cNvGrpSpPr/>
        <p:nvPr/>
      </p:nvGrpSpPr>
      <p:grpSpPr>
        <a:xfrm>
          <a:off x="0" y="0"/>
          <a:ext cx="0" cy="0"/>
          <a:chOff x="0" y="0"/>
          <a:chExt cx="0" cy="0"/>
        </a:xfrm>
      </p:grpSpPr>
      <p:sp>
        <p:nvSpPr>
          <p:cNvPr id="141" name="Google Shape;141;p25"/>
          <p:cNvSpPr txBox="1">
            <a:spLocks noGrp="1"/>
          </p:cNvSpPr>
          <p:nvPr>
            <p:ph type="body" idx="1"/>
          </p:nvPr>
        </p:nvSpPr>
        <p:spPr>
          <a:xfrm>
            <a:off x="234486" y="169216"/>
            <a:ext cx="8520600" cy="3905818"/>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Writers, or should I say actors, the acting </a:t>
            </a:r>
            <a:r>
              <a:rPr lang="en-US" sz="2000" dirty="0">
                <a:solidFill>
                  <a:schemeClr val="lt1"/>
                </a:solidFill>
                <a:latin typeface="Century Gothic" panose="020B0502020202020204" pitchFamily="34" charset="0"/>
                <a:ea typeface="Chelsea Market"/>
                <a:cs typeface="Chelsea Market"/>
                <a:sym typeface="Chelsea Market"/>
              </a:rPr>
              <a:t>you</a:t>
            </a:r>
            <a:r>
              <a:rPr lang="en" sz="2000" dirty="0">
                <a:solidFill>
                  <a:schemeClr val="lt1"/>
                </a:solidFill>
                <a:latin typeface="Century Gothic" panose="020B0502020202020204" pitchFamily="34" charset="0"/>
                <a:ea typeface="Chelsea Market"/>
                <a:cs typeface="Chelsea Market"/>
                <a:sym typeface="Chelsea Market"/>
              </a:rPr>
              <a:t> just did helped discover different ways to bring the characters and place to life. </a:t>
            </a:r>
            <a:r>
              <a:rPr lang="en-US" sz="2000" dirty="0">
                <a:solidFill>
                  <a:schemeClr val="lt1"/>
                </a:solidFill>
                <a:latin typeface="Century Gothic" panose="020B0502020202020204" pitchFamily="34" charset="0"/>
                <a:ea typeface="Chelsea Market"/>
                <a:cs typeface="Chelsea Market"/>
                <a:sym typeface="Chelsea Market"/>
              </a:rPr>
              <a:t>L</a:t>
            </a:r>
            <a:r>
              <a:rPr lang="en" sz="2000" dirty="0">
                <a:solidFill>
                  <a:schemeClr val="lt1"/>
                </a:solidFill>
                <a:latin typeface="Century Gothic" panose="020B0502020202020204" pitchFamily="34" charset="0"/>
                <a:ea typeface="Chelsea Market"/>
                <a:cs typeface="Chelsea Market"/>
                <a:sym typeface="Chelsea Market"/>
              </a:rPr>
              <a:t>ittle, tiny actions make a big difference once we add them to our writing, like the twirling of a magic wand or Cinderella falling back in amazement.  Let’s add these details to our class story! </a:t>
            </a:r>
            <a:endParaRPr sz="2000" dirty="0">
              <a:solidFill>
                <a:schemeClr val="lt1"/>
              </a:solidFill>
              <a:latin typeface="Century Gothic" panose="020B0502020202020204" pitchFamily="34" charset="0"/>
              <a:ea typeface="Chelsea Market"/>
              <a:cs typeface="Chelsea Market"/>
              <a:sym typeface="Chelsea Market"/>
            </a:endParaRPr>
          </a:p>
        </p:txBody>
      </p:sp>
      <p:pic>
        <p:nvPicPr>
          <p:cNvPr id="142" name="Google Shape;142;p25"/>
          <p:cNvPicPr preferRelativeResize="0"/>
          <p:nvPr/>
        </p:nvPicPr>
        <p:blipFill>
          <a:blip r:embed="rId3">
            <a:alphaModFix/>
          </a:blip>
          <a:stretch>
            <a:fillRect/>
          </a:stretch>
        </p:blipFill>
        <p:spPr>
          <a:xfrm>
            <a:off x="2784950" y="2122125"/>
            <a:ext cx="3436000" cy="3436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46"/>
        <p:cNvGrpSpPr/>
        <p:nvPr/>
      </p:nvGrpSpPr>
      <p:grpSpPr>
        <a:xfrm>
          <a:off x="0" y="0"/>
          <a:ext cx="0" cy="0"/>
          <a:chOff x="0" y="0"/>
          <a:chExt cx="0" cy="0"/>
        </a:xfrm>
      </p:grpSpPr>
      <p:sp>
        <p:nvSpPr>
          <p:cNvPr id="148" name="Google Shape;148;p26"/>
          <p:cNvSpPr txBox="1">
            <a:spLocks noGrp="1"/>
          </p:cNvSpPr>
          <p:nvPr>
            <p:ph type="body" idx="1"/>
          </p:nvPr>
        </p:nvSpPr>
        <p:spPr>
          <a:xfrm>
            <a:off x="382800" y="176500"/>
            <a:ext cx="8378400" cy="390227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Okay, time to try this in your own scenes.  </a:t>
            </a:r>
            <a:r>
              <a:rPr lang="en-US" sz="2000" dirty="0">
                <a:solidFill>
                  <a:schemeClr val="lt1"/>
                </a:solidFill>
                <a:latin typeface="Century Gothic" panose="020B0502020202020204" pitchFamily="34" charset="0"/>
                <a:ea typeface="Chelsea Market"/>
                <a:cs typeface="Chelsea Market"/>
                <a:sym typeface="Chelsea Market"/>
              </a:rPr>
              <a:t>Decide</a:t>
            </a:r>
            <a:r>
              <a:rPr lang="en" sz="2000" dirty="0">
                <a:solidFill>
                  <a:schemeClr val="lt1"/>
                </a:solidFill>
                <a:latin typeface="Century Gothic" panose="020B0502020202020204" pitchFamily="34" charset="0"/>
                <a:ea typeface="Chelsea Market"/>
                <a:cs typeface="Chelsea Market"/>
                <a:sym typeface="Chelsea Market"/>
              </a:rPr>
              <a:t> what is happening in </a:t>
            </a:r>
            <a:r>
              <a:rPr lang="en" sz="2000" i="1" dirty="0">
                <a:solidFill>
                  <a:schemeClr val="lt1"/>
                </a:solidFill>
                <a:latin typeface="Century Gothic" panose="020B0502020202020204" pitchFamily="34" charset="0"/>
                <a:ea typeface="Chelsea Market"/>
                <a:cs typeface="Chelsea Market"/>
                <a:sym typeface="Chelsea Market"/>
              </a:rPr>
              <a:t>your</a:t>
            </a:r>
            <a:r>
              <a:rPr lang="en" sz="2000" dirty="0">
                <a:solidFill>
                  <a:schemeClr val="lt1"/>
                </a:solidFill>
                <a:latin typeface="Century Gothic" panose="020B0502020202020204" pitchFamily="34" charset="0"/>
                <a:ea typeface="Chelsea Market"/>
                <a:cs typeface="Chelsea Market"/>
                <a:sym typeface="Chelsea Market"/>
              </a:rPr>
              <a:t> next scene, and then try acting it out.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You can use your </a:t>
            </a:r>
            <a:r>
              <a:rPr lang="en-US" sz="2000" dirty="0">
                <a:solidFill>
                  <a:schemeClr val="lt1"/>
                </a:solidFill>
                <a:latin typeface="Century Gothic" panose="020B0502020202020204" pitchFamily="34" charset="0"/>
                <a:ea typeface="Chelsea Market"/>
                <a:cs typeface="Chelsea Market"/>
                <a:sym typeface="Chelsea Market"/>
              </a:rPr>
              <a:t>writing organizer </a:t>
            </a:r>
            <a:r>
              <a:rPr lang="en" sz="2000" dirty="0">
                <a:solidFill>
                  <a:schemeClr val="lt1"/>
                </a:solidFill>
                <a:latin typeface="Century Gothic" panose="020B0502020202020204" pitchFamily="34" charset="0"/>
                <a:ea typeface="Chelsea Market"/>
                <a:cs typeface="Chelsea Market"/>
                <a:sym typeface="Chelsea Market"/>
              </a:rPr>
              <a:t>to help if needed!</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Get started!</a:t>
            </a:r>
            <a:endParaRPr sz="2000" dirty="0">
              <a:solidFill>
                <a:schemeClr val="lt1"/>
              </a:solidFill>
              <a:latin typeface="Century Gothic" panose="020B0502020202020204" pitchFamily="34" charset="0"/>
              <a:ea typeface="Chelsea Market"/>
              <a:cs typeface="Chelsea Market"/>
              <a:sym typeface="Chelsea Market"/>
            </a:endParaRPr>
          </a:p>
        </p:txBody>
      </p:sp>
      <p:pic>
        <p:nvPicPr>
          <p:cNvPr id="149" name="Google Shape;149;p26"/>
          <p:cNvPicPr preferRelativeResize="0"/>
          <p:nvPr/>
        </p:nvPicPr>
        <p:blipFill>
          <a:blip r:embed="rId3">
            <a:alphaModFix/>
          </a:blip>
          <a:stretch>
            <a:fillRect/>
          </a:stretch>
        </p:blipFill>
        <p:spPr>
          <a:xfrm>
            <a:off x="3895450" y="2538125"/>
            <a:ext cx="2428875" cy="2428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40000"/>
            <a:lumOff val="60000"/>
          </a:schemeClr>
        </a:solidFill>
        <a:effectLst/>
      </p:bgPr>
    </p:bg>
    <p:spTree>
      <p:nvGrpSpPr>
        <p:cNvPr id="1" name="Shape 153"/>
        <p:cNvGrpSpPr/>
        <p:nvPr/>
      </p:nvGrpSpPr>
      <p:grpSpPr>
        <a:xfrm>
          <a:off x="0" y="0"/>
          <a:ext cx="0" cy="0"/>
          <a:chOff x="0" y="0"/>
          <a:chExt cx="0" cy="0"/>
        </a:xfrm>
      </p:grpSpPr>
      <p:sp>
        <p:nvSpPr>
          <p:cNvPr id="155" name="Google Shape;155;p27"/>
          <p:cNvSpPr txBox="1">
            <a:spLocks noGrp="1"/>
          </p:cNvSpPr>
          <p:nvPr>
            <p:ph type="body" idx="1"/>
          </p:nvPr>
        </p:nvSpPr>
        <p:spPr>
          <a:xfrm>
            <a:off x="376350" y="244929"/>
            <a:ext cx="8391300" cy="3409414"/>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000" dirty="0">
                <a:solidFill>
                  <a:schemeClr val="accent1"/>
                </a:solidFill>
                <a:latin typeface="Century Gothic" panose="020B0502020202020204" pitchFamily="34" charset="0"/>
                <a:ea typeface="Chelsea Market"/>
                <a:cs typeface="Chelsea Market"/>
                <a:sym typeface="Chelsea Market"/>
              </a:rPr>
              <a:t>W</a:t>
            </a:r>
            <a:r>
              <a:rPr lang="en" sz="2000" dirty="0">
                <a:solidFill>
                  <a:schemeClr val="accent1"/>
                </a:solidFill>
                <a:latin typeface="Century Gothic" panose="020B0502020202020204" pitchFamily="34" charset="0"/>
                <a:ea typeface="Chelsea Market"/>
                <a:cs typeface="Chelsea Market"/>
                <a:sym typeface="Chelsea Market"/>
              </a:rPr>
              <a:t>hen a person writes, they </a:t>
            </a:r>
            <a:r>
              <a:rPr lang="en" sz="2000" i="1" dirty="0">
                <a:solidFill>
                  <a:schemeClr val="accent1"/>
                </a:solidFill>
                <a:latin typeface="Century Gothic" panose="020B0502020202020204" pitchFamily="34" charset="0"/>
                <a:ea typeface="Chelsea Market"/>
                <a:cs typeface="Chelsea Market"/>
                <a:sym typeface="Chelsea Market"/>
              </a:rPr>
              <a:t>act in their mind the story they will write.  </a:t>
            </a:r>
            <a:r>
              <a:rPr lang="en" sz="2000" dirty="0">
                <a:solidFill>
                  <a:schemeClr val="accent1"/>
                </a:solidFill>
                <a:latin typeface="Century Gothic" panose="020B0502020202020204" pitchFamily="34" charset="0"/>
                <a:ea typeface="Chelsea Market"/>
                <a:cs typeface="Chelsea Market"/>
                <a:sym typeface="Chelsea Market"/>
              </a:rPr>
              <a:t>That is, when </a:t>
            </a:r>
            <a:r>
              <a:rPr lang="en" sz="2000" i="1" dirty="0">
                <a:solidFill>
                  <a:schemeClr val="accent1"/>
                </a:solidFill>
                <a:latin typeface="Century Gothic" panose="020B0502020202020204" pitchFamily="34" charset="0"/>
                <a:ea typeface="Chelsea Market"/>
                <a:cs typeface="Chelsea Market"/>
                <a:sym typeface="Chelsea Market"/>
              </a:rPr>
              <a:t>you</a:t>
            </a:r>
            <a:r>
              <a:rPr lang="en" sz="2000" dirty="0">
                <a:solidFill>
                  <a:schemeClr val="accent1"/>
                </a:solidFill>
                <a:latin typeface="Century Gothic" panose="020B0502020202020204" pitchFamily="34" charset="0"/>
                <a:ea typeface="Chelsea Market"/>
                <a:cs typeface="Chelsea Market"/>
                <a:sym typeface="Chelsea Market"/>
              </a:rPr>
              <a:t> write, it helps to be acting the story out with your body or in your mind as you rush to get it onto the page.  </a:t>
            </a:r>
            <a:endParaRPr sz="2000" dirty="0">
              <a:solidFill>
                <a:schemeClr val="accent1"/>
              </a:solidFill>
              <a:latin typeface="Century Gothic" panose="020B0502020202020204" pitchFamily="34" charset="0"/>
              <a:ea typeface="Chelsea Market"/>
              <a:cs typeface="Chelsea Market"/>
              <a:sym typeface="Chelsea Market"/>
            </a:endParaRPr>
          </a:p>
        </p:txBody>
      </p:sp>
      <p:pic>
        <p:nvPicPr>
          <p:cNvPr id="156" name="Google Shape;156;p27"/>
          <p:cNvPicPr preferRelativeResize="0"/>
          <p:nvPr/>
        </p:nvPicPr>
        <p:blipFill>
          <a:blip r:embed="rId3">
            <a:alphaModFix/>
          </a:blip>
          <a:stretch>
            <a:fillRect/>
          </a:stretch>
        </p:blipFill>
        <p:spPr>
          <a:xfrm>
            <a:off x="4424925" y="2467875"/>
            <a:ext cx="3788501" cy="2675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40000"/>
            <a:lumOff val="60000"/>
          </a:schemeClr>
        </a:solidFill>
        <a:effectLst/>
      </p:bgPr>
    </p:bg>
    <p:spTree>
      <p:nvGrpSpPr>
        <p:cNvPr id="1" name="Shape 160"/>
        <p:cNvGrpSpPr/>
        <p:nvPr/>
      </p:nvGrpSpPr>
      <p:grpSpPr>
        <a:xfrm>
          <a:off x="0" y="0"/>
          <a:ext cx="0" cy="0"/>
          <a:chOff x="0" y="0"/>
          <a:chExt cx="0" cy="0"/>
        </a:xfrm>
      </p:grpSpPr>
      <p:sp>
        <p:nvSpPr>
          <p:cNvPr id="162" name="Google Shape;162;p28"/>
          <p:cNvSpPr txBox="1">
            <a:spLocks noGrp="1"/>
          </p:cNvSpPr>
          <p:nvPr>
            <p:ph type="body" idx="1"/>
          </p:nvPr>
        </p:nvSpPr>
        <p:spPr>
          <a:xfrm>
            <a:off x="376350" y="605100"/>
            <a:ext cx="8391300" cy="3081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Right now, go back to the start of this scene in your writing.  Picture what you just acted out.  Or picture what you could act out.  Who is saying what?  What is that person doing? Picture what that person is holding, where he or she is.  You got it in your mind?</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Then start writing!  Go!  </a:t>
            </a:r>
            <a:endParaRPr sz="2000" dirty="0">
              <a:solidFill>
                <a:schemeClr val="accent1"/>
              </a:solidFill>
              <a:latin typeface="Century Gothic" panose="020B0502020202020204" pitchFamily="34" charset="0"/>
              <a:ea typeface="Chelsea Market"/>
              <a:cs typeface="Chelsea Market"/>
              <a:sym typeface="Chelsea Market"/>
            </a:endParaRPr>
          </a:p>
        </p:txBody>
      </p:sp>
      <p:pic>
        <p:nvPicPr>
          <p:cNvPr id="163" name="Google Shape;163;p28"/>
          <p:cNvPicPr preferRelativeResize="0"/>
          <p:nvPr/>
        </p:nvPicPr>
        <p:blipFill rotWithShape="1">
          <a:blip r:embed="rId3">
            <a:alphaModFix/>
          </a:blip>
          <a:srcRect l="26550" t="21264" r="24919" b="9560"/>
          <a:stretch/>
        </p:blipFill>
        <p:spPr>
          <a:xfrm>
            <a:off x="6694875" y="2395250"/>
            <a:ext cx="1928025" cy="27482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87"/>
        <p:cNvGrpSpPr/>
        <p:nvPr/>
      </p:nvGrpSpPr>
      <p:grpSpPr>
        <a:xfrm>
          <a:off x="0" y="0"/>
          <a:ext cx="0" cy="0"/>
          <a:chOff x="0" y="0"/>
          <a:chExt cx="0" cy="0"/>
        </a:xfrm>
      </p:grpSpPr>
      <p:sp>
        <p:nvSpPr>
          <p:cNvPr id="189" name="Google Shape;189;p32"/>
          <p:cNvSpPr txBox="1">
            <a:spLocks noGrp="1"/>
          </p:cNvSpPr>
          <p:nvPr>
            <p:ph type="body" idx="1"/>
          </p:nvPr>
        </p:nvSpPr>
        <p:spPr>
          <a:xfrm>
            <a:off x="416000" y="794200"/>
            <a:ext cx="8282700" cy="2823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Let’s think about how endings to stories usually go and then try out a few ways our story could end.  Let’s think about how the classic </a:t>
            </a:r>
            <a:r>
              <a:rPr lang="en" i="1" dirty="0">
                <a:solidFill>
                  <a:schemeClr val="lt1"/>
                </a:solidFill>
                <a:latin typeface="Century Gothic" panose="020B0502020202020204" pitchFamily="34" charset="0"/>
                <a:ea typeface="Chelsea Market"/>
                <a:cs typeface="Chelsea Market"/>
                <a:sym typeface="Chelsea Market"/>
              </a:rPr>
              <a:t>Cinderella</a:t>
            </a:r>
            <a:r>
              <a:rPr lang="en" dirty="0">
                <a:solidFill>
                  <a:schemeClr val="lt1"/>
                </a:solidFill>
                <a:latin typeface="Century Gothic" panose="020B0502020202020204" pitchFamily="34" charset="0"/>
                <a:ea typeface="Chelsea Market"/>
                <a:cs typeface="Chelsea Market"/>
                <a:sym typeface="Chelsea Market"/>
              </a:rPr>
              <a:t> story ends that solves Cinderella’s problems and helps us feel the story is over.  </a:t>
            </a: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The first thing we should do is list what happens at the end.</a:t>
            </a:r>
            <a:endParaRPr dirty="0">
              <a:solidFill>
                <a:schemeClr val="lt1"/>
              </a:solidFill>
              <a:latin typeface="Century Gothic" panose="020B0502020202020204" pitchFamily="34" charset="0"/>
              <a:ea typeface="Chelsea Market"/>
              <a:cs typeface="Chelsea Market"/>
              <a:sym typeface="Chelsea Market"/>
            </a:endParaRPr>
          </a:p>
          <a:p>
            <a:pPr marL="914400" lvl="0" indent="-342900" algn="l" rtl="0">
              <a:lnSpc>
                <a:spcPct val="115000"/>
              </a:lnSpc>
              <a:spcBef>
                <a:spcPts val="0"/>
              </a:spcBef>
              <a:spcAft>
                <a:spcPts val="0"/>
              </a:spcAft>
              <a:buClr>
                <a:schemeClr val="lt1"/>
              </a:buClr>
              <a:buSzPts val="1800"/>
              <a:buFont typeface="Chelsea Market"/>
              <a:buChar char="★"/>
            </a:pPr>
            <a:r>
              <a:rPr lang="en" dirty="0">
                <a:solidFill>
                  <a:schemeClr val="lt1"/>
                </a:solidFill>
                <a:latin typeface="Century Gothic" panose="020B0502020202020204" pitchFamily="34" charset="0"/>
                <a:ea typeface="Chelsea Market"/>
                <a:cs typeface="Chelsea Market"/>
                <a:sym typeface="Chelsea Market"/>
              </a:rPr>
              <a:t>The prince finds the lost slipper.</a:t>
            </a:r>
            <a:endParaRPr dirty="0">
              <a:solidFill>
                <a:schemeClr val="lt1"/>
              </a:solidFill>
              <a:latin typeface="Century Gothic" panose="020B0502020202020204" pitchFamily="34" charset="0"/>
              <a:ea typeface="Chelsea Market"/>
              <a:cs typeface="Chelsea Market"/>
              <a:sym typeface="Chelsea Market"/>
            </a:endParaRPr>
          </a:p>
          <a:p>
            <a:pPr marL="914400" lvl="0" indent="-342900" algn="l" rtl="0">
              <a:lnSpc>
                <a:spcPct val="115000"/>
              </a:lnSpc>
              <a:spcBef>
                <a:spcPts val="0"/>
              </a:spcBef>
              <a:spcAft>
                <a:spcPts val="0"/>
              </a:spcAft>
              <a:buClr>
                <a:schemeClr val="lt1"/>
              </a:buClr>
              <a:buSzPts val="1800"/>
              <a:buFont typeface="Chelsea Market"/>
              <a:buChar char="★"/>
            </a:pPr>
            <a:r>
              <a:rPr lang="en" dirty="0">
                <a:solidFill>
                  <a:schemeClr val="lt1"/>
                </a:solidFill>
                <a:latin typeface="Century Gothic" panose="020B0502020202020204" pitchFamily="34" charset="0"/>
                <a:ea typeface="Chelsea Market"/>
                <a:cs typeface="Chelsea Market"/>
                <a:sym typeface="Chelsea Market"/>
              </a:rPr>
              <a:t>He travels around the kingdom having everyone try on the slipper.</a:t>
            </a:r>
            <a:endParaRPr dirty="0">
              <a:solidFill>
                <a:schemeClr val="lt1"/>
              </a:solidFill>
              <a:latin typeface="Century Gothic" panose="020B0502020202020204" pitchFamily="34" charset="0"/>
              <a:ea typeface="Chelsea Market"/>
              <a:cs typeface="Chelsea Market"/>
              <a:sym typeface="Chelsea Market"/>
            </a:endParaRPr>
          </a:p>
          <a:p>
            <a:pPr marL="914400" lvl="0" indent="-342900" algn="l" rtl="0">
              <a:lnSpc>
                <a:spcPct val="115000"/>
              </a:lnSpc>
              <a:spcBef>
                <a:spcPts val="0"/>
              </a:spcBef>
              <a:spcAft>
                <a:spcPts val="0"/>
              </a:spcAft>
              <a:buClr>
                <a:schemeClr val="lt1"/>
              </a:buClr>
              <a:buSzPts val="1800"/>
              <a:buFont typeface="Chelsea Market"/>
              <a:buChar char="★"/>
            </a:pPr>
            <a:r>
              <a:rPr lang="en" dirty="0">
                <a:solidFill>
                  <a:schemeClr val="lt1"/>
                </a:solidFill>
                <a:latin typeface="Century Gothic" panose="020B0502020202020204" pitchFamily="34" charset="0"/>
                <a:ea typeface="Chelsea Market"/>
                <a:cs typeface="Chelsea Market"/>
                <a:sym typeface="Chelsea Market"/>
              </a:rPr>
              <a:t>At last, Cinderella tries it on, and it fits perfectly.  </a:t>
            </a:r>
            <a:endParaRPr dirty="0">
              <a:solidFill>
                <a:schemeClr val="lt1"/>
              </a:solidFill>
              <a:latin typeface="Century Gothic" panose="020B0502020202020204" pitchFamily="34" charset="0"/>
              <a:ea typeface="Chelsea Market"/>
              <a:cs typeface="Chelsea Market"/>
              <a:sym typeface="Chelsea Market"/>
            </a:endParaRPr>
          </a:p>
          <a:p>
            <a:pPr marL="914400" lvl="0" indent="-342900" algn="l" rtl="0">
              <a:lnSpc>
                <a:spcPct val="115000"/>
              </a:lnSpc>
              <a:spcBef>
                <a:spcPts val="0"/>
              </a:spcBef>
              <a:spcAft>
                <a:spcPts val="0"/>
              </a:spcAft>
              <a:buClr>
                <a:schemeClr val="lt1"/>
              </a:buClr>
              <a:buSzPts val="1800"/>
              <a:buFont typeface="Chelsea Market"/>
              <a:buChar char="★"/>
            </a:pPr>
            <a:r>
              <a:rPr lang="en" dirty="0">
                <a:solidFill>
                  <a:schemeClr val="lt1"/>
                </a:solidFill>
                <a:latin typeface="Century Gothic" panose="020B0502020202020204" pitchFamily="34" charset="0"/>
                <a:ea typeface="Chelsea Market"/>
                <a:cs typeface="Chelsea Market"/>
                <a:sym typeface="Chelsea Market"/>
              </a:rPr>
              <a:t>Cinderella marries the prince and they live happily ever after. </a:t>
            </a:r>
            <a:endParaRPr dirty="0">
              <a:solidFill>
                <a:schemeClr val="lt1"/>
              </a:solidFill>
              <a:latin typeface="Century Gothic" panose="020B0502020202020204" pitchFamily="34" charset="0"/>
              <a:ea typeface="Chelsea Market"/>
              <a:cs typeface="Chelsea Market"/>
              <a:sym typeface="Chelsea Marke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00"/>
        <p:cNvGrpSpPr/>
        <p:nvPr/>
      </p:nvGrpSpPr>
      <p:grpSpPr>
        <a:xfrm>
          <a:off x="0" y="0"/>
          <a:ext cx="0" cy="0"/>
          <a:chOff x="0" y="0"/>
          <a:chExt cx="0" cy="0"/>
        </a:xfrm>
      </p:grpSpPr>
      <p:sp>
        <p:nvSpPr>
          <p:cNvPr id="202" name="Google Shape;202;p34"/>
          <p:cNvSpPr txBox="1">
            <a:spLocks noGrp="1"/>
          </p:cNvSpPr>
          <p:nvPr>
            <p:ph type="body" idx="1"/>
          </p:nvPr>
        </p:nvSpPr>
        <p:spPr>
          <a:xfrm>
            <a:off x="311700" y="440871"/>
            <a:ext cx="5991600" cy="3629129"/>
          </a:xfrm>
          <a:prstGeom prst="rect">
            <a:avLst/>
          </a:prstGeom>
        </p:spPr>
        <p:txBody>
          <a:bodyPr spcFirstLastPara="1" wrap="square" lIns="91425" tIns="91425" rIns="91425" bIns="91425" anchor="t" anchorCtr="0">
            <a:noAutofit/>
          </a:bodyPr>
          <a:lstStyle/>
          <a:p>
            <a:pPr marL="0" lvl="0" indent="0">
              <a:buNone/>
            </a:pPr>
            <a:r>
              <a:rPr lang="en" sz="2000" dirty="0">
                <a:solidFill>
                  <a:schemeClr val="lt1"/>
                </a:solidFill>
                <a:latin typeface="Century Gothic" panose="020B0502020202020204" pitchFamily="34" charset="0"/>
                <a:ea typeface="Chelsea Market"/>
                <a:cs typeface="Chelsea Market"/>
                <a:sym typeface="Chelsea Market"/>
              </a:rPr>
              <a:t>What happens at the end that solves Cinderella’s problems? </a:t>
            </a:r>
          </a:p>
          <a:p>
            <a:pPr marL="0" lvl="0" indent="0" algn="l" rtl="0">
              <a:lnSpc>
                <a:spcPct val="115000"/>
              </a:lnSpc>
              <a:spcBef>
                <a:spcPts val="0"/>
              </a:spcBef>
              <a:spcAft>
                <a:spcPts val="0"/>
              </a:spcAft>
              <a:buNone/>
            </a:pPr>
            <a:endParaRPr lang="en"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1. The ending fixes Cinderella’s problems by letting her marry a prince because at the beginning she is so lonely.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US" sz="2000" dirty="0">
                <a:solidFill>
                  <a:schemeClr val="lt1"/>
                </a:solidFill>
                <a:latin typeface="Century Gothic" panose="020B0502020202020204" pitchFamily="34" charset="0"/>
                <a:ea typeface="Chelsea Market"/>
                <a:cs typeface="Chelsea Market"/>
                <a:sym typeface="Chelsea Market"/>
              </a:rPr>
              <a:t>2. T</a:t>
            </a:r>
            <a:r>
              <a:rPr lang="en" sz="2000" dirty="0">
                <a:solidFill>
                  <a:schemeClr val="lt1"/>
                </a:solidFill>
                <a:latin typeface="Century Gothic" panose="020B0502020202020204" pitchFamily="34" charset="0"/>
                <a:ea typeface="Chelsea Market"/>
                <a:cs typeface="Chelsea Market"/>
                <a:sym typeface="Chelsea Market"/>
              </a:rPr>
              <a:t>he ending solves her problems because the evil stepmother and stepsisters get sent away.  Both of those problems do get solved in the classic tale!</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b="1" dirty="0">
              <a:solidFill>
                <a:schemeClr val="lt1"/>
              </a:solidFill>
              <a:latin typeface="Chelsea Market"/>
              <a:ea typeface="Chelsea Market"/>
              <a:cs typeface="Chelsea Market"/>
              <a:sym typeface="Chelsea Market"/>
            </a:endParaRPr>
          </a:p>
        </p:txBody>
      </p:sp>
      <p:pic>
        <p:nvPicPr>
          <p:cNvPr id="203" name="Google Shape;203;p34"/>
          <p:cNvPicPr preferRelativeResize="0"/>
          <p:nvPr/>
        </p:nvPicPr>
        <p:blipFill>
          <a:blip r:embed="rId3">
            <a:alphaModFix/>
          </a:blip>
          <a:stretch>
            <a:fillRect/>
          </a:stretch>
        </p:blipFill>
        <p:spPr>
          <a:xfrm>
            <a:off x="6458052" y="794200"/>
            <a:ext cx="2542800" cy="4172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07"/>
        <p:cNvGrpSpPr/>
        <p:nvPr/>
      </p:nvGrpSpPr>
      <p:grpSpPr>
        <a:xfrm>
          <a:off x="0" y="0"/>
          <a:ext cx="0" cy="0"/>
          <a:chOff x="0" y="0"/>
          <a:chExt cx="0" cy="0"/>
        </a:xfrm>
      </p:grpSpPr>
      <p:sp>
        <p:nvSpPr>
          <p:cNvPr id="209" name="Google Shape;209;p35"/>
          <p:cNvSpPr txBox="1">
            <a:spLocks noGrp="1"/>
          </p:cNvSpPr>
          <p:nvPr>
            <p:ph type="body" idx="1"/>
          </p:nvPr>
        </p:nvSpPr>
        <p:spPr>
          <a:xfrm>
            <a:off x="311700" y="228600"/>
            <a:ext cx="5701500" cy="3841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To write an effective ending, we not only need to write an ending that’s different from what happens in the classic tale, but also we need to write an ending that solves the big problems that we have created for </a:t>
            </a:r>
            <a:r>
              <a:rPr lang="en" sz="2000" i="1" dirty="0">
                <a:solidFill>
                  <a:schemeClr val="lt1"/>
                </a:solidFill>
                <a:latin typeface="Century Gothic" panose="020B0502020202020204" pitchFamily="34" charset="0"/>
                <a:ea typeface="Chelsea Market"/>
                <a:cs typeface="Chelsea Market"/>
                <a:sym typeface="Chelsea Market"/>
              </a:rPr>
              <a:t>our</a:t>
            </a:r>
            <a:r>
              <a:rPr lang="en" sz="2000" dirty="0">
                <a:solidFill>
                  <a:schemeClr val="lt1"/>
                </a:solidFill>
                <a:latin typeface="Century Gothic" panose="020B0502020202020204" pitchFamily="34" charset="0"/>
                <a:ea typeface="Chelsea Market"/>
                <a:cs typeface="Chelsea Market"/>
                <a:sym typeface="Chelsea Market"/>
              </a:rPr>
              <a:t> story, </a:t>
            </a:r>
            <a:r>
              <a:rPr lang="en" sz="2000" i="1" dirty="0">
                <a:solidFill>
                  <a:schemeClr val="lt1"/>
                </a:solidFill>
                <a:latin typeface="Century Gothic" panose="020B0502020202020204" pitchFamily="34" charset="0"/>
                <a:ea typeface="Chelsea Market"/>
                <a:cs typeface="Chelsea Market"/>
                <a:sym typeface="Chelsea Market"/>
              </a:rPr>
              <a:t>our </a:t>
            </a:r>
            <a:r>
              <a:rPr lang="en" sz="2000" dirty="0">
                <a:solidFill>
                  <a:schemeClr val="lt1"/>
                </a:solidFill>
                <a:latin typeface="Century Gothic" panose="020B0502020202020204" pitchFamily="34" charset="0"/>
                <a:ea typeface="Chelsea Market"/>
                <a:cs typeface="Chelsea Market"/>
                <a:sym typeface="Chelsea Market"/>
              </a:rPr>
              <a:t>Cinderella.  </a:t>
            </a:r>
          </a:p>
          <a:p>
            <a:pPr marL="0" lvl="0" indent="0" algn="l" rtl="0">
              <a:lnSpc>
                <a:spcPct val="150000"/>
              </a:lnSpc>
              <a:spcBef>
                <a:spcPts val="0"/>
              </a:spcBef>
              <a:spcAft>
                <a:spcPts val="0"/>
              </a:spcAft>
              <a:buNone/>
            </a:pPr>
            <a:endParaRPr lang="en" sz="2000" dirty="0">
              <a:solidFill>
                <a:schemeClr val="lt1"/>
              </a:solidFill>
              <a:latin typeface="Century Gothic" panose="020B0502020202020204" pitchFamily="34" charset="0"/>
              <a:ea typeface="Chelsea Market"/>
              <a:cs typeface="Chelsea Market"/>
              <a:sym typeface="Chelsea Market"/>
            </a:endParaRPr>
          </a:p>
          <a:p>
            <a:pPr marL="0" indent="0">
              <a:lnSpc>
                <a:spcPct val="150000"/>
              </a:lnSpc>
              <a:buNone/>
            </a:pPr>
            <a:r>
              <a:rPr lang="en-US" sz="2000" dirty="0">
                <a:solidFill>
                  <a:schemeClr val="lt1"/>
                </a:solidFill>
                <a:latin typeface="Chelsea Market"/>
                <a:ea typeface="Chelsea Market"/>
                <a:cs typeface="Chelsea Market"/>
                <a:sym typeface="Chelsea Market"/>
              </a:rPr>
              <a:t>What were Cinderella’s problems in the beginning?</a:t>
            </a:r>
          </a:p>
          <a:p>
            <a:pPr marL="0" lvl="0" indent="0">
              <a:lnSpc>
                <a:spcPct val="150000"/>
              </a:lnSpc>
              <a:buNone/>
            </a:pPr>
            <a:r>
              <a:rPr lang="en" sz="2000" dirty="0">
                <a:solidFill>
                  <a:schemeClr val="lt1"/>
                </a:solidFill>
                <a:latin typeface="Chelsea Market"/>
                <a:ea typeface="Chelsea Market"/>
                <a:cs typeface="Chelsea Market"/>
                <a:sym typeface="Chelsea Market"/>
              </a:rPr>
              <a:t>“How does this ending solve our Cinderella’s problem?”</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b="1" dirty="0">
              <a:solidFill>
                <a:schemeClr val="lt1"/>
              </a:solidFill>
              <a:latin typeface="Chelsea Market"/>
              <a:ea typeface="Chelsea Market"/>
              <a:cs typeface="Chelsea Market"/>
              <a:sym typeface="Chelsea Market"/>
            </a:endParaRPr>
          </a:p>
        </p:txBody>
      </p:sp>
      <p:pic>
        <p:nvPicPr>
          <p:cNvPr id="210" name="Google Shape;210;p35"/>
          <p:cNvPicPr preferRelativeResize="0"/>
          <p:nvPr/>
        </p:nvPicPr>
        <p:blipFill>
          <a:blip r:embed="rId3">
            <a:alphaModFix/>
          </a:blip>
          <a:stretch>
            <a:fillRect/>
          </a:stretch>
        </p:blipFill>
        <p:spPr>
          <a:xfrm>
            <a:off x="5883583" y="691400"/>
            <a:ext cx="3073191" cy="4452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21"/>
        <p:cNvGrpSpPr/>
        <p:nvPr/>
      </p:nvGrpSpPr>
      <p:grpSpPr>
        <a:xfrm>
          <a:off x="0" y="0"/>
          <a:ext cx="0" cy="0"/>
          <a:chOff x="0" y="0"/>
          <a:chExt cx="0" cy="0"/>
        </a:xfrm>
      </p:grpSpPr>
      <p:sp>
        <p:nvSpPr>
          <p:cNvPr id="223" name="Google Shape;223;p37"/>
          <p:cNvSpPr txBox="1">
            <a:spLocks noGrp="1"/>
          </p:cNvSpPr>
          <p:nvPr>
            <p:ph type="body" idx="1"/>
          </p:nvPr>
        </p:nvSpPr>
        <p:spPr>
          <a:xfrm>
            <a:off x="311700" y="163875"/>
            <a:ext cx="8349000" cy="3906125"/>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Now, think about how you might end your story.  </a:t>
            </a:r>
            <a:r>
              <a:rPr lang="en-US" sz="2000" dirty="0">
                <a:solidFill>
                  <a:schemeClr val="lt1"/>
                </a:solidFill>
                <a:latin typeface="Century Gothic" panose="020B0502020202020204" pitchFamily="34" charset="0"/>
                <a:ea typeface="Chelsea Market"/>
                <a:cs typeface="Chelsea Market"/>
                <a:sym typeface="Chelsea Market"/>
              </a:rPr>
              <a:t>S</a:t>
            </a:r>
            <a:r>
              <a:rPr lang="en" sz="2000" dirty="0">
                <a:solidFill>
                  <a:schemeClr val="lt1"/>
                </a:solidFill>
                <a:latin typeface="Century Gothic" panose="020B0502020202020204" pitchFamily="34" charset="0"/>
                <a:ea typeface="Chelsea Market"/>
                <a:cs typeface="Chelsea Market"/>
                <a:sym typeface="Chelsea Market"/>
              </a:rPr>
              <a:t>torytell or act out a possible ending or two to your fairy tale. Use what you know to make your final scene come alive!</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b="1" dirty="0">
              <a:solidFill>
                <a:schemeClr val="lt1"/>
              </a:solidFill>
              <a:latin typeface="Chelsea Market"/>
              <a:ea typeface="Chelsea Market"/>
              <a:cs typeface="Chelsea Market"/>
              <a:sym typeface="Chelsea Market"/>
            </a:endParaRPr>
          </a:p>
        </p:txBody>
      </p:sp>
      <p:pic>
        <p:nvPicPr>
          <p:cNvPr id="224" name="Google Shape;224;p37"/>
          <p:cNvPicPr preferRelativeResize="0"/>
          <p:nvPr/>
        </p:nvPicPr>
        <p:blipFill>
          <a:blip r:embed="rId3">
            <a:alphaModFix/>
          </a:blip>
          <a:stretch>
            <a:fillRect/>
          </a:stretch>
        </p:blipFill>
        <p:spPr>
          <a:xfrm>
            <a:off x="2401992" y="1868700"/>
            <a:ext cx="4340024" cy="3110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311700" y="0"/>
            <a:ext cx="8520600" cy="4568725"/>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b="1" dirty="0">
                <a:solidFill>
                  <a:schemeClr val="accent1"/>
                </a:solidFill>
                <a:latin typeface="Century Gothic" panose="020B0502020202020204" pitchFamily="34" charset="0"/>
                <a:ea typeface="Coming Soon"/>
                <a:cs typeface="Coming Soon"/>
                <a:sym typeface="Coming Soon"/>
              </a:rPr>
              <a:t>Writers, like you, I am thinking about what will happen next.  Our class story needs to jump ahead now, probably to the part where the fairy godmother comes.  </a:t>
            </a:r>
            <a:endParaRPr sz="2000" b="1"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0"/>
              </a:spcBef>
              <a:spcAft>
                <a:spcPts val="0"/>
              </a:spcAft>
              <a:buNone/>
            </a:pPr>
            <a:endParaRPr sz="2000" b="1"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0"/>
              </a:spcBef>
              <a:spcAft>
                <a:spcPts val="0"/>
              </a:spcAft>
              <a:buNone/>
            </a:pPr>
            <a:endParaRPr sz="2000" b="1"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0"/>
              </a:spcBef>
              <a:spcAft>
                <a:spcPts val="0"/>
              </a:spcAft>
              <a:buNone/>
            </a:pPr>
            <a:endParaRPr sz="2000" b="1"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0"/>
              </a:spcBef>
              <a:spcAft>
                <a:spcPts val="0"/>
              </a:spcAft>
              <a:buNone/>
            </a:pPr>
            <a:endParaRPr sz="2000" b="1"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0"/>
              </a:spcBef>
              <a:spcAft>
                <a:spcPts val="0"/>
              </a:spcAft>
              <a:buNone/>
            </a:pPr>
            <a:endParaRPr sz="2000" b="1"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0"/>
              </a:spcBef>
              <a:spcAft>
                <a:spcPts val="0"/>
              </a:spcAft>
              <a:buNone/>
            </a:pPr>
            <a:r>
              <a:rPr lang="en" sz="2000" b="1" dirty="0">
                <a:solidFill>
                  <a:schemeClr val="accent1"/>
                </a:solidFill>
                <a:latin typeface="Century Gothic" panose="020B0502020202020204" pitchFamily="34" charset="0"/>
                <a:ea typeface="Coming Soon"/>
                <a:cs typeface="Coming Soon"/>
                <a:sym typeface="Coming Soon"/>
              </a:rPr>
              <a:t>Yesterday, you spent some time thinking about what your next scene, or small moment will look like.  Let’s do that now with our class story.  </a:t>
            </a:r>
            <a:endParaRPr sz="2000" b="1"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0"/>
              </a:spcBef>
              <a:spcAft>
                <a:spcPts val="0"/>
              </a:spcAft>
              <a:buNone/>
            </a:pPr>
            <a:endParaRPr b="1" dirty="0">
              <a:solidFill>
                <a:schemeClr val="accent1"/>
              </a:solidFill>
              <a:latin typeface="Coming Soon"/>
              <a:ea typeface="Coming Soon"/>
              <a:cs typeface="Coming Soon"/>
              <a:sym typeface="Coming Soon"/>
            </a:endParaRPr>
          </a:p>
          <a:p>
            <a:pPr marL="0" lvl="0" indent="0" algn="l" rtl="0">
              <a:lnSpc>
                <a:spcPct val="150000"/>
              </a:lnSpc>
              <a:spcBef>
                <a:spcPts val="0"/>
              </a:spcBef>
              <a:spcAft>
                <a:spcPts val="0"/>
              </a:spcAft>
              <a:buNone/>
            </a:pPr>
            <a:endParaRPr b="1" dirty="0">
              <a:solidFill>
                <a:schemeClr val="accent1"/>
              </a:solidFill>
              <a:latin typeface="Coming Soon"/>
              <a:ea typeface="Coming Soon"/>
              <a:cs typeface="Coming Soon"/>
              <a:sym typeface="Coming Soon"/>
            </a:endParaRPr>
          </a:p>
          <a:p>
            <a:pPr marL="0" lvl="0" indent="0" algn="l" rtl="0">
              <a:spcBef>
                <a:spcPts val="0"/>
              </a:spcBef>
              <a:spcAft>
                <a:spcPts val="1600"/>
              </a:spcAft>
              <a:buNone/>
            </a:pPr>
            <a:endParaRPr dirty="0"/>
          </a:p>
        </p:txBody>
      </p:sp>
      <p:pic>
        <p:nvPicPr>
          <p:cNvPr id="69" name="Google Shape;69;p15"/>
          <p:cNvPicPr preferRelativeResize="0"/>
          <p:nvPr/>
        </p:nvPicPr>
        <p:blipFill>
          <a:blip r:embed="rId3">
            <a:alphaModFix/>
          </a:blip>
          <a:stretch>
            <a:fillRect/>
          </a:stretch>
        </p:blipFill>
        <p:spPr>
          <a:xfrm>
            <a:off x="3048691" y="1500175"/>
            <a:ext cx="3046625" cy="2281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3"/>
        <p:cNvGrpSpPr/>
        <p:nvPr/>
      </p:nvGrpSpPr>
      <p:grpSpPr>
        <a:xfrm>
          <a:off x="0" y="0"/>
          <a:ext cx="0" cy="0"/>
          <a:chOff x="0" y="0"/>
          <a:chExt cx="0" cy="0"/>
        </a:xfrm>
      </p:grpSpPr>
      <p:sp>
        <p:nvSpPr>
          <p:cNvPr id="75" name="Google Shape;75;p16"/>
          <p:cNvSpPr txBox="1">
            <a:spLocks noGrp="1"/>
          </p:cNvSpPr>
          <p:nvPr>
            <p:ph type="body" idx="1"/>
          </p:nvPr>
        </p:nvSpPr>
        <p:spPr>
          <a:xfrm>
            <a:off x="188625" y="221625"/>
            <a:ext cx="8520600" cy="3864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So we know the fairy godmother comes, but where does she come, and how?  And when she comes, is Cinderella still folding laundry in the same place, or has the scene changed?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160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I know in the original story, Cinderella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is by the hearth, cleaning up the ashes…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hmm… </a:t>
            </a:r>
            <a:endParaRPr sz="2000" dirty="0">
              <a:solidFill>
                <a:schemeClr val="accent1"/>
              </a:solidFill>
              <a:latin typeface="Century Gothic" panose="020B0502020202020204" pitchFamily="34" charset="0"/>
              <a:ea typeface="Chelsea Market"/>
              <a:cs typeface="Chelsea Market"/>
              <a:sym typeface="Chelsea Market"/>
            </a:endParaRPr>
          </a:p>
        </p:txBody>
      </p:sp>
      <p:pic>
        <p:nvPicPr>
          <p:cNvPr id="76" name="Google Shape;76;p16"/>
          <p:cNvPicPr preferRelativeResize="0"/>
          <p:nvPr/>
        </p:nvPicPr>
        <p:blipFill>
          <a:blip r:embed="rId3">
            <a:alphaModFix/>
          </a:blip>
          <a:stretch>
            <a:fillRect/>
          </a:stretch>
        </p:blipFill>
        <p:spPr>
          <a:xfrm>
            <a:off x="5332600" y="2153925"/>
            <a:ext cx="3315550" cy="2871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2" name="Google Shape;82;p17"/>
          <p:cNvSpPr txBox="1">
            <a:spLocks noGrp="1"/>
          </p:cNvSpPr>
          <p:nvPr>
            <p:ph type="body" idx="1"/>
          </p:nvPr>
        </p:nvSpPr>
        <p:spPr>
          <a:xfrm>
            <a:off x="390800" y="465364"/>
            <a:ext cx="8441400" cy="3776486"/>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dirty="0">
                <a:solidFill>
                  <a:schemeClr val="accent1"/>
                </a:solidFill>
                <a:latin typeface="Century Gothic" panose="020B0502020202020204" pitchFamily="34" charset="0"/>
                <a:ea typeface="Chelsea Market"/>
                <a:cs typeface="Chelsea Market"/>
                <a:sym typeface="Chelsea Market"/>
              </a:rPr>
              <a:t>We have to ask, “What will happen next?” and “How might the scene go?” Let’s list some possible ideas. </a:t>
            </a:r>
            <a:endParaRPr sz="2400" dirty="0">
              <a:solidFill>
                <a:schemeClr val="accent1"/>
              </a:solidFill>
              <a:latin typeface="Century Gothic" panose="020B0502020202020204" pitchFamily="34" charset="0"/>
              <a:ea typeface="Chelsea Market"/>
              <a:cs typeface="Chelsea Market"/>
              <a:sym typeface="Chelsea Market"/>
            </a:endParaRPr>
          </a:p>
          <a:p>
            <a:pPr marL="914400" lvl="0" indent="-342900" algn="l" rtl="0">
              <a:lnSpc>
                <a:spcPct val="150000"/>
              </a:lnSpc>
              <a:spcBef>
                <a:spcPts val="1600"/>
              </a:spcBef>
              <a:spcAft>
                <a:spcPts val="0"/>
              </a:spcAft>
              <a:buClr>
                <a:schemeClr val="accent1"/>
              </a:buClr>
              <a:buSzPts val="1800"/>
              <a:buFont typeface="Chelsea Market"/>
              <a:buChar char="★"/>
            </a:pPr>
            <a:r>
              <a:rPr lang="en" sz="2400" dirty="0">
                <a:solidFill>
                  <a:schemeClr val="accent1"/>
                </a:solidFill>
                <a:latin typeface="Century Gothic" panose="020B0502020202020204" pitchFamily="34" charset="0"/>
                <a:ea typeface="Chelsea Market"/>
                <a:cs typeface="Chelsea Market"/>
                <a:sym typeface="Chelsea Market"/>
              </a:rPr>
              <a:t>Cinderella, in her bedroom/in the basement laundry room? Crying.</a:t>
            </a:r>
            <a:endParaRPr sz="2400" dirty="0">
              <a:solidFill>
                <a:schemeClr val="accent1"/>
              </a:solidFill>
              <a:latin typeface="Century Gothic" panose="020B0502020202020204" pitchFamily="34" charset="0"/>
              <a:ea typeface="Chelsea Market"/>
              <a:cs typeface="Chelsea Market"/>
              <a:sym typeface="Chelsea Market"/>
            </a:endParaRPr>
          </a:p>
          <a:p>
            <a:pPr marL="914400" lvl="0" indent="-342900" algn="l" rtl="0">
              <a:lnSpc>
                <a:spcPct val="150000"/>
              </a:lnSpc>
              <a:spcBef>
                <a:spcPts val="0"/>
              </a:spcBef>
              <a:spcAft>
                <a:spcPts val="0"/>
              </a:spcAft>
              <a:buClr>
                <a:schemeClr val="accent1"/>
              </a:buClr>
              <a:buSzPts val="1800"/>
              <a:buFont typeface="Chelsea Market"/>
              <a:buChar char="★"/>
            </a:pPr>
            <a:r>
              <a:rPr lang="en" sz="2400" dirty="0">
                <a:solidFill>
                  <a:schemeClr val="accent1"/>
                </a:solidFill>
                <a:latin typeface="Century Gothic" panose="020B0502020202020204" pitchFamily="34" charset="0"/>
                <a:ea typeface="Chelsea Market"/>
                <a:cs typeface="Chelsea Market"/>
                <a:sym typeface="Chelsea Market"/>
              </a:rPr>
              <a:t>Her fairy godmother comes down the chimney?</a:t>
            </a:r>
            <a:endParaRPr sz="2400" dirty="0">
              <a:solidFill>
                <a:schemeClr val="accent1"/>
              </a:solidFill>
              <a:latin typeface="Century Gothic" panose="020B0502020202020204" pitchFamily="34" charset="0"/>
              <a:ea typeface="Chelsea Market"/>
              <a:cs typeface="Chelsea Market"/>
              <a:sym typeface="Chelsea Market"/>
            </a:endParaRPr>
          </a:p>
          <a:p>
            <a:pPr marL="914400" lvl="0" indent="-342900" algn="l" rtl="0">
              <a:lnSpc>
                <a:spcPct val="150000"/>
              </a:lnSpc>
              <a:spcBef>
                <a:spcPts val="0"/>
              </a:spcBef>
              <a:spcAft>
                <a:spcPts val="0"/>
              </a:spcAft>
              <a:buClr>
                <a:schemeClr val="accent1"/>
              </a:buClr>
              <a:buSzPts val="1800"/>
              <a:buFont typeface="Chelsea Market"/>
              <a:buChar char="★"/>
            </a:pPr>
            <a:r>
              <a:rPr lang="en" sz="2400" dirty="0">
                <a:solidFill>
                  <a:schemeClr val="accent1"/>
                </a:solidFill>
                <a:latin typeface="Century Gothic" panose="020B0502020202020204" pitchFamily="34" charset="0"/>
                <a:ea typeface="Chelsea Market"/>
                <a:cs typeface="Chelsea Market"/>
                <a:sym typeface="Chelsea Market"/>
              </a:rPr>
              <a:t>Cinderella wants a bike and clean clothes to get to the fundraiser - gets them.  </a:t>
            </a:r>
            <a:endParaRPr sz="24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1600"/>
              </a:spcBef>
              <a:spcAft>
                <a:spcPts val="0"/>
              </a:spcAft>
              <a:buNone/>
            </a:pPr>
            <a:endParaRPr sz="24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1600"/>
              </a:spcBef>
              <a:spcAft>
                <a:spcPts val="1600"/>
              </a:spcAft>
              <a:buNone/>
            </a:pPr>
            <a:endParaRPr dirty="0">
              <a:solidFill>
                <a:schemeClr val="accent1"/>
              </a:solidFill>
              <a:latin typeface="Chelsea Market"/>
              <a:ea typeface="Chelsea Market"/>
              <a:cs typeface="Chelsea Market"/>
              <a:sym typeface="Chelsea Marke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6"/>
        <p:cNvGrpSpPr/>
        <p:nvPr/>
      </p:nvGrpSpPr>
      <p:grpSpPr>
        <a:xfrm>
          <a:off x="0" y="0"/>
          <a:ext cx="0" cy="0"/>
          <a:chOff x="0" y="0"/>
          <a:chExt cx="0" cy="0"/>
        </a:xfrm>
      </p:grpSpPr>
      <p:sp>
        <p:nvSpPr>
          <p:cNvPr id="88" name="Google Shape;88;p18"/>
          <p:cNvSpPr txBox="1">
            <a:spLocks noGrp="1"/>
          </p:cNvSpPr>
          <p:nvPr>
            <p:ph type="body" idx="1"/>
          </p:nvPr>
        </p:nvSpPr>
        <p:spPr>
          <a:xfrm>
            <a:off x="311700" y="0"/>
            <a:ext cx="8520600" cy="4241850"/>
          </a:xfrm>
          <a:prstGeom prst="rect">
            <a:avLst/>
          </a:prstGeom>
        </p:spPr>
        <p:txBody>
          <a:bodyPr spcFirstLastPara="1" wrap="square" lIns="91425" tIns="91425" rIns="91425" bIns="91425" anchor="t" anchorCtr="0">
            <a:noAutofit/>
          </a:bodyPr>
          <a:lstStyle/>
          <a:p>
            <a:pPr marL="1828800" lvl="0" indent="0" algn="l" rtl="0">
              <a:lnSpc>
                <a:spcPct val="150000"/>
              </a:lnSpc>
              <a:spcBef>
                <a:spcPts val="0"/>
              </a:spcBef>
              <a:spcAft>
                <a:spcPts val="0"/>
              </a:spcAft>
              <a:buNone/>
            </a:pPr>
            <a:r>
              <a:rPr lang="en" sz="2400" b="1" dirty="0">
                <a:solidFill>
                  <a:schemeClr val="lt1"/>
                </a:solidFill>
                <a:latin typeface="Century Gothic" panose="020B0502020202020204" pitchFamily="34" charset="0"/>
                <a:ea typeface="Coming Soon"/>
                <a:cs typeface="Coming Soon"/>
                <a:sym typeface="Coming Soon"/>
              </a:rPr>
              <a:t>Today I want to teach you that when you are writing, you can rehearse in the middle of writing as well as at the start of it.  </a:t>
            </a:r>
            <a:endParaRPr sz="2400" b="1" dirty="0">
              <a:solidFill>
                <a:schemeClr val="lt1"/>
              </a:solidFill>
              <a:latin typeface="Century Gothic" panose="020B0502020202020204" pitchFamily="34" charset="0"/>
              <a:ea typeface="Coming Soon"/>
              <a:cs typeface="Coming Soon"/>
              <a:sym typeface="Coming Soon"/>
            </a:endParaRPr>
          </a:p>
          <a:p>
            <a:pPr marL="0" lvl="0" indent="0" algn="l" rtl="0">
              <a:lnSpc>
                <a:spcPct val="150000"/>
              </a:lnSpc>
              <a:spcBef>
                <a:spcPts val="1600"/>
              </a:spcBef>
              <a:spcAft>
                <a:spcPts val="0"/>
              </a:spcAft>
              <a:buNone/>
            </a:pPr>
            <a:endParaRPr sz="2400" b="1" dirty="0">
              <a:solidFill>
                <a:schemeClr val="lt1"/>
              </a:solidFill>
              <a:latin typeface="Century Gothic" panose="020B0502020202020204" pitchFamily="34" charset="0"/>
              <a:ea typeface="Coming Soon"/>
              <a:cs typeface="Coming Soon"/>
              <a:sym typeface="Coming Soon"/>
            </a:endParaRPr>
          </a:p>
          <a:p>
            <a:pPr marL="0" lvl="0" indent="0" algn="l" rtl="0">
              <a:lnSpc>
                <a:spcPct val="150000"/>
              </a:lnSpc>
              <a:spcBef>
                <a:spcPts val="1600"/>
              </a:spcBef>
              <a:spcAft>
                <a:spcPts val="1600"/>
              </a:spcAft>
              <a:buNone/>
            </a:pPr>
            <a:r>
              <a:rPr lang="en" sz="2400" b="1" dirty="0">
                <a:solidFill>
                  <a:schemeClr val="lt1"/>
                </a:solidFill>
                <a:latin typeface="Century Gothic" panose="020B0502020202020204" pitchFamily="34" charset="0"/>
                <a:ea typeface="Coming Soon"/>
                <a:cs typeface="Coming Soon"/>
                <a:sym typeface="Coming Soon"/>
              </a:rPr>
              <a:t>And specifically, when writing a fiction story that contains several small moments or scenes, it helps to storytell or to act out each small moment before writing it - or at least to do this </a:t>
            </a:r>
            <a:r>
              <a:rPr lang="en" sz="2400" b="1" i="1" dirty="0">
                <a:solidFill>
                  <a:schemeClr val="lt1"/>
                </a:solidFill>
                <a:latin typeface="Century Gothic" panose="020B0502020202020204" pitchFamily="34" charset="0"/>
                <a:ea typeface="Coming Soon"/>
                <a:cs typeface="Coming Soon"/>
                <a:sym typeface="Coming Soon"/>
              </a:rPr>
              <a:t>while</a:t>
            </a:r>
            <a:r>
              <a:rPr lang="en" sz="2400" b="1" dirty="0">
                <a:solidFill>
                  <a:schemeClr val="lt1"/>
                </a:solidFill>
                <a:latin typeface="Century Gothic" panose="020B0502020202020204" pitchFamily="34" charset="0"/>
                <a:ea typeface="Coming Soon"/>
                <a:cs typeface="Coming Soon"/>
                <a:sym typeface="Coming Soon"/>
              </a:rPr>
              <a:t> writing it. </a:t>
            </a:r>
            <a:endParaRPr sz="2400" b="1" dirty="0">
              <a:solidFill>
                <a:schemeClr val="lt1"/>
              </a:solidFill>
              <a:latin typeface="Century Gothic" panose="020B0502020202020204" pitchFamily="34" charset="0"/>
              <a:ea typeface="Coming Soon"/>
              <a:cs typeface="Coming Soon"/>
              <a:sym typeface="Coming Soon"/>
            </a:endParaRPr>
          </a:p>
        </p:txBody>
      </p:sp>
      <p:pic>
        <p:nvPicPr>
          <p:cNvPr id="89" name="Google Shape;89;p18"/>
          <p:cNvPicPr preferRelativeResize="0"/>
          <p:nvPr/>
        </p:nvPicPr>
        <p:blipFill>
          <a:blip r:embed="rId3">
            <a:alphaModFix/>
          </a:blip>
          <a:stretch>
            <a:fillRect/>
          </a:stretch>
        </p:blipFill>
        <p:spPr>
          <a:xfrm>
            <a:off x="396274" y="1093850"/>
            <a:ext cx="1507050" cy="14623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3"/>
        <p:cNvGrpSpPr/>
        <p:nvPr/>
      </p:nvGrpSpPr>
      <p:grpSpPr>
        <a:xfrm>
          <a:off x="0" y="0"/>
          <a:ext cx="0" cy="0"/>
          <a:chOff x="0" y="0"/>
          <a:chExt cx="0" cy="0"/>
        </a:xfrm>
      </p:grpSpPr>
      <p:sp>
        <p:nvSpPr>
          <p:cNvPr id="95" name="Google Shape;95;p19"/>
          <p:cNvSpPr txBox="1">
            <a:spLocks noGrp="1"/>
          </p:cNvSpPr>
          <p:nvPr>
            <p:ph type="body" idx="1"/>
          </p:nvPr>
        </p:nvSpPr>
        <p:spPr>
          <a:xfrm>
            <a:off x="311700" y="473529"/>
            <a:ext cx="8520600" cy="3768321"/>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Because you are all storytelling, or acting your story to get ready for writing it, I’m going to give you a few acting tips.  The first tip is when you act, you need to not only show what the character </a:t>
            </a:r>
            <a:r>
              <a:rPr lang="en" sz="2000" i="1" dirty="0">
                <a:solidFill>
                  <a:schemeClr val="lt1"/>
                </a:solidFill>
                <a:latin typeface="Century Gothic" panose="020B0502020202020204" pitchFamily="34" charset="0"/>
                <a:ea typeface="Chelsea Market"/>
                <a:cs typeface="Chelsea Market"/>
                <a:sym typeface="Chelsea Market"/>
              </a:rPr>
              <a:t>says</a:t>
            </a:r>
            <a:r>
              <a:rPr lang="en" sz="2000" dirty="0">
                <a:solidFill>
                  <a:schemeClr val="lt1"/>
                </a:solidFill>
                <a:latin typeface="Century Gothic" panose="020B0502020202020204" pitchFamily="34" charset="0"/>
                <a:ea typeface="Chelsea Market"/>
                <a:cs typeface="Chelsea Market"/>
                <a:sym typeface="Chelsea Market"/>
              </a:rPr>
              <a:t>, but also what the character </a:t>
            </a:r>
            <a:r>
              <a:rPr lang="en" sz="2000" i="1" dirty="0">
                <a:solidFill>
                  <a:schemeClr val="lt1"/>
                </a:solidFill>
                <a:latin typeface="Century Gothic" panose="020B0502020202020204" pitchFamily="34" charset="0"/>
                <a:ea typeface="Chelsea Market"/>
                <a:cs typeface="Chelsea Market"/>
                <a:sym typeface="Chelsea Market"/>
              </a:rPr>
              <a:t>does</a:t>
            </a:r>
            <a:r>
              <a:rPr lang="en" sz="2000" dirty="0">
                <a:solidFill>
                  <a:schemeClr val="lt1"/>
                </a:solidFill>
                <a:latin typeface="Century Gothic" panose="020B0502020202020204" pitchFamily="34" charset="0"/>
                <a:ea typeface="Chelsea Market"/>
                <a:cs typeface="Chelsea Market"/>
                <a:sym typeface="Chelsea Market"/>
              </a:rPr>
              <a:t>.  Even tiny little actions may make a big difference.  </a:t>
            </a:r>
            <a:endParaRPr sz="2000" dirty="0">
              <a:solidFill>
                <a:schemeClr val="lt1"/>
              </a:solidFill>
              <a:latin typeface="Century Gothic" panose="020B0502020202020204" pitchFamily="34" charset="0"/>
              <a:ea typeface="Chelsea Market"/>
              <a:cs typeface="Chelsea Market"/>
              <a:sym typeface="Chelsea Market"/>
            </a:endParaRPr>
          </a:p>
        </p:txBody>
      </p:sp>
      <p:pic>
        <p:nvPicPr>
          <p:cNvPr id="96" name="Google Shape;96;p19"/>
          <p:cNvPicPr preferRelativeResize="0"/>
          <p:nvPr/>
        </p:nvPicPr>
        <p:blipFill>
          <a:blip r:embed="rId3">
            <a:alphaModFix/>
          </a:blip>
          <a:stretch>
            <a:fillRect/>
          </a:stretch>
        </p:blipFill>
        <p:spPr>
          <a:xfrm>
            <a:off x="3378600" y="2689975"/>
            <a:ext cx="4113950" cy="2194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00"/>
        <p:cNvGrpSpPr/>
        <p:nvPr/>
      </p:nvGrpSpPr>
      <p:grpSpPr>
        <a:xfrm>
          <a:off x="0" y="0"/>
          <a:ext cx="0" cy="0"/>
          <a:chOff x="0" y="0"/>
          <a:chExt cx="0" cy="0"/>
        </a:xfrm>
      </p:grpSpPr>
      <p:sp>
        <p:nvSpPr>
          <p:cNvPr id="102" name="Google Shape;102;p20"/>
          <p:cNvSpPr txBox="1">
            <a:spLocks noGrp="1"/>
          </p:cNvSpPr>
          <p:nvPr>
            <p:ph type="body" idx="1"/>
          </p:nvPr>
        </p:nvSpPr>
        <p:spPr>
          <a:xfrm>
            <a:off x="311700" y="901650"/>
            <a:ext cx="5449500" cy="3340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The second tip is this.  When you are acting, or writing a story, you not only bring some </a:t>
            </a:r>
            <a:r>
              <a:rPr lang="en" sz="2000" i="1" dirty="0">
                <a:solidFill>
                  <a:schemeClr val="lt1"/>
                </a:solidFill>
                <a:latin typeface="Century Gothic" panose="020B0502020202020204" pitchFamily="34" charset="0"/>
                <a:ea typeface="Chelsea Market"/>
                <a:cs typeface="Chelsea Market"/>
                <a:sym typeface="Chelsea Market"/>
              </a:rPr>
              <a:t>characters</a:t>
            </a:r>
            <a:r>
              <a:rPr lang="en" sz="2000" dirty="0">
                <a:solidFill>
                  <a:schemeClr val="lt1"/>
                </a:solidFill>
                <a:latin typeface="Century Gothic" panose="020B0502020202020204" pitchFamily="34" charset="0"/>
                <a:ea typeface="Chelsea Market"/>
                <a:cs typeface="Chelsea Market"/>
                <a:sym typeface="Chelsea Market"/>
              </a:rPr>
              <a:t> to life - say, a girl and a wolf - you also bring a </a:t>
            </a:r>
            <a:r>
              <a:rPr lang="en" sz="2000" i="1" dirty="0">
                <a:solidFill>
                  <a:schemeClr val="lt1"/>
                </a:solidFill>
                <a:latin typeface="Century Gothic" panose="020B0502020202020204" pitchFamily="34" charset="0"/>
                <a:ea typeface="Chelsea Market"/>
                <a:cs typeface="Chelsea Market"/>
                <a:sym typeface="Chelsea Market"/>
              </a:rPr>
              <a:t>place</a:t>
            </a:r>
            <a:r>
              <a:rPr lang="en" sz="2000" dirty="0">
                <a:solidFill>
                  <a:schemeClr val="lt1"/>
                </a:solidFill>
                <a:latin typeface="Century Gothic" panose="020B0502020202020204" pitchFamily="34" charset="0"/>
                <a:ea typeface="Chelsea Market"/>
                <a:cs typeface="Chelsea Market"/>
                <a:sym typeface="Chelsea Market"/>
              </a:rPr>
              <a:t> to life.  Always make sure you know where, exactly, your character is, what the things are that are nearby, and what the place feels like.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pic>
        <p:nvPicPr>
          <p:cNvPr id="103" name="Google Shape;103;p20"/>
          <p:cNvPicPr preferRelativeResize="0"/>
          <p:nvPr/>
        </p:nvPicPr>
        <p:blipFill>
          <a:blip r:embed="rId3">
            <a:alphaModFix/>
          </a:blip>
          <a:stretch>
            <a:fillRect/>
          </a:stretch>
        </p:blipFill>
        <p:spPr>
          <a:xfrm>
            <a:off x="6001825" y="901650"/>
            <a:ext cx="2735821" cy="374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07"/>
        <p:cNvGrpSpPr/>
        <p:nvPr/>
      </p:nvGrpSpPr>
      <p:grpSpPr>
        <a:xfrm>
          <a:off x="0" y="0"/>
          <a:ext cx="0" cy="0"/>
          <a:chOff x="0" y="0"/>
          <a:chExt cx="0" cy="0"/>
        </a:xfrm>
      </p:grpSpPr>
      <p:sp>
        <p:nvSpPr>
          <p:cNvPr id="109" name="Google Shape;109;p21"/>
          <p:cNvSpPr txBox="1">
            <a:spLocks noGrp="1"/>
          </p:cNvSpPr>
          <p:nvPr>
            <p:ph type="body" idx="1"/>
          </p:nvPr>
        </p:nvSpPr>
        <p:spPr>
          <a:xfrm>
            <a:off x="311700" y="712550"/>
            <a:ext cx="4610400" cy="3340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So let’s try doing some acting with our </a:t>
            </a:r>
            <a:r>
              <a:rPr lang="en" sz="2000" i="1" dirty="0">
                <a:solidFill>
                  <a:schemeClr val="lt1"/>
                </a:solidFill>
                <a:latin typeface="Century Gothic" panose="020B0502020202020204" pitchFamily="34" charset="0"/>
                <a:ea typeface="Chelsea Market"/>
                <a:cs typeface="Chelsea Market"/>
                <a:sym typeface="Chelsea Market"/>
              </a:rPr>
              <a:t>Cinderella </a:t>
            </a:r>
            <a:r>
              <a:rPr lang="en" sz="2000" dirty="0">
                <a:solidFill>
                  <a:schemeClr val="lt1"/>
                </a:solidFill>
                <a:latin typeface="Century Gothic" panose="020B0502020202020204" pitchFamily="34" charset="0"/>
                <a:ea typeface="Chelsea Market"/>
                <a:cs typeface="Chelsea Market"/>
                <a:sym typeface="Chelsea Market"/>
              </a:rPr>
              <a:t>story, first, and then you may try with your own stories. Remember - you are working on the second scene of your story. </a:t>
            </a:r>
          </a:p>
          <a:p>
            <a:pPr marL="0" lvl="0" indent="0" algn="l" rtl="0">
              <a:lnSpc>
                <a:spcPct val="115000"/>
              </a:lnSpc>
              <a:spcBef>
                <a:spcPts val="0"/>
              </a:spcBef>
              <a:spcAft>
                <a:spcPts val="0"/>
              </a:spcAft>
              <a:buNone/>
            </a:pPr>
            <a:endParaRPr lang="en"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US" sz="2000" dirty="0">
                <a:solidFill>
                  <a:schemeClr val="lt1"/>
                </a:solidFill>
                <a:latin typeface="Century Gothic" panose="020B0502020202020204" pitchFamily="34" charset="0"/>
                <a:ea typeface="Chelsea Market"/>
                <a:cs typeface="Chelsea Market"/>
                <a:sym typeface="Chelsea Market"/>
              </a:rPr>
              <a:t>Play </a:t>
            </a:r>
            <a:r>
              <a:rPr lang="en" sz="2000" dirty="0">
                <a:solidFill>
                  <a:schemeClr val="lt1"/>
                </a:solidFill>
                <a:latin typeface="Century Gothic" panose="020B0502020202020204" pitchFamily="34" charset="0"/>
                <a:ea typeface="Chelsea Market"/>
                <a:cs typeface="Chelsea Market"/>
                <a:sym typeface="Chelsea Market"/>
              </a:rPr>
              <a:t>the part of several characters  </a:t>
            </a:r>
            <a:r>
              <a:rPr lang="en-US" sz="2000" dirty="0">
                <a:solidFill>
                  <a:schemeClr val="lt1"/>
                </a:solidFill>
                <a:latin typeface="Century Gothic" panose="020B0502020202020204" pitchFamily="34" charset="0"/>
                <a:ea typeface="Chelsea Market"/>
                <a:cs typeface="Chelsea Market"/>
                <a:sym typeface="Chelsea Market"/>
              </a:rPr>
              <a:t>on the next slide.   Be dramatic.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pic>
        <p:nvPicPr>
          <p:cNvPr id="110" name="Google Shape;110;p21"/>
          <p:cNvPicPr preferRelativeResize="0"/>
          <p:nvPr/>
        </p:nvPicPr>
        <p:blipFill>
          <a:blip r:embed="rId3">
            <a:alphaModFix/>
          </a:blip>
          <a:stretch>
            <a:fillRect/>
          </a:stretch>
        </p:blipFill>
        <p:spPr>
          <a:xfrm>
            <a:off x="4922050" y="816500"/>
            <a:ext cx="4049651" cy="4049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14"/>
        <p:cNvGrpSpPr/>
        <p:nvPr/>
      </p:nvGrpSpPr>
      <p:grpSpPr>
        <a:xfrm>
          <a:off x="0" y="0"/>
          <a:ext cx="0" cy="0"/>
          <a:chOff x="0" y="0"/>
          <a:chExt cx="0" cy="0"/>
        </a:xfrm>
      </p:grpSpPr>
      <p:sp>
        <p:nvSpPr>
          <p:cNvPr id="116" name="Google Shape;116;p22"/>
          <p:cNvSpPr txBox="1">
            <a:spLocks noGrp="1"/>
          </p:cNvSpPr>
          <p:nvPr>
            <p:ph type="body" idx="1"/>
          </p:nvPr>
        </p:nvSpPr>
        <p:spPr>
          <a:xfrm>
            <a:off x="311700" y="800800"/>
            <a:ext cx="8520600" cy="3340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sp>
        <p:nvSpPr>
          <p:cNvPr id="117" name="Google Shape;117;p22"/>
          <p:cNvSpPr/>
          <p:nvPr/>
        </p:nvSpPr>
        <p:spPr>
          <a:xfrm>
            <a:off x="311700" y="214325"/>
            <a:ext cx="5244300" cy="1714600"/>
          </a:xfrm>
          <a:prstGeom prst="wedgeEllipseCallout">
            <a:avLst>
              <a:gd name="adj1" fmla="val -20833"/>
              <a:gd name="adj2" fmla="val 625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dirty="0">
                <a:solidFill>
                  <a:schemeClr val="accent1"/>
                </a:solidFill>
                <a:latin typeface="Century Gothic" panose="020B0502020202020204" pitchFamily="34" charset="0"/>
                <a:ea typeface="Chelsea Market"/>
                <a:cs typeface="Chelsea Market"/>
                <a:sym typeface="Chelsea Market"/>
              </a:rPr>
              <a:t>“Stop crying, Cinderella.  I am your fairy godmother, and I am here to grant you a wish.”</a:t>
            </a:r>
            <a:endParaRPr sz="16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endParaRPr dirty="0"/>
          </a:p>
        </p:txBody>
      </p:sp>
      <p:sp>
        <p:nvSpPr>
          <p:cNvPr id="118" name="Google Shape;118;p22"/>
          <p:cNvSpPr/>
          <p:nvPr/>
        </p:nvSpPr>
        <p:spPr>
          <a:xfrm>
            <a:off x="311700" y="2439913"/>
            <a:ext cx="5386500" cy="2287562"/>
          </a:xfrm>
          <a:prstGeom prst="wedgeEllipseCallout">
            <a:avLst>
              <a:gd name="adj1" fmla="val -20833"/>
              <a:gd name="adj2" fmla="val 625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dirty="0">
                <a:solidFill>
                  <a:schemeClr val="accent1"/>
                </a:solidFill>
                <a:latin typeface="Century Gothic" panose="020B0502020202020204" pitchFamily="34" charset="0"/>
                <a:ea typeface="Chelsea Market"/>
                <a:cs typeface="Chelsea Market"/>
                <a:sym typeface="Chelsea Market"/>
              </a:rPr>
              <a:t>“You want to go to the fundraiser for the library, and I have the magic to make that happen.  Let’s see, you’ll need…”</a:t>
            </a:r>
            <a:endParaRPr sz="16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endParaRPr dirty="0"/>
          </a:p>
        </p:txBody>
      </p:sp>
      <p:sp>
        <p:nvSpPr>
          <p:cNvPr id="119" name="Google Shape;119;p22"/>
          <p:cNvSpPr/>
          <p:nvPr/>
        </p:nvSpPr>
        <p:spPr>
          <a:xfrm>
            <a:off x="3822050" y="1842825"/>
            <a:ext cx="5244300" cy="867600"/>
          </a:xfrm>
          <a:prstGeom prst="wedgeEllipseCallout">
            <a:avLst>
              <a:gd name="adj1" fmla="val 40343"/>
              <a:gd name="adj2" fmla="val 6439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dirty="0">
                <a:solidFill>
                  <a:schemeClr val="accent1"/>
                </a:solidFill>
                <a:latin typeface="Century Gothic" panose="020B0502020202020204" pitchFamily="34" charset="0"/>
                <a:ea typeface="Chelsea Market"/>
                <a:cs typeface="Chelsea Market"/>
                <a:sym typeface="Chelsea Market"/>
              </a:rPr>
              <a:t>“Wh...at? Who are you?”</a:t>
            </a:r>
            <a:endParaRPr sz="16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1129</Words>
  <Application>Microsoft Office PowerPoint</Application>
  <PresentationFormat>On-screen Show (16:9)</PresentationFormat>
  <Paragraphs>75</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Amatic SC</vt:lpstr>
      <vt:lpstr>Arial</vt:lpstr>
      <vt:lpstr>Century Gothic</vt:lpstr>
      <vt:lpstr>Chelsea Market</vt:lpstr>
      <vt:lpstr>Coming Soon</vt:lpstr>
      <vt:lpstr>Source Code Pro</vt:lpstr>
      <vt:lpstr>Beach Day</vt:lpstr>
      <vt:lpstr>Writers Can Story-Tell and Act Out as They Draft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Ready:  Have students bring notebooks and planning sheets to the carpet for the mini lesson.  “How to Write a Fairy Tale Adaptation” Chart  Prince Cinders by Babette Cole  </dc:title>
  <dc:creator>Patricia Abel</dc:creator>
  <cp:lastModifiedBy>Lisa Darrow</cp:lastModifiedBy>
  <cp:revision>7</cp:revision>
  <dcterms:modified xsi:type="dcterms:W3CDTF">2020-04-16T16:09:08Z</dcterms:modified>
</cp:coreProperties>
</file>