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7" r:id="rId2"/>
    <p:sldId id="259" r:id="rId3"/>
    <p:sldId id="260" r:id="rId4"/>
    <p:sldId id="261"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8" r:id="rId19"/>
    <p:sldId id="279" r:id="rId20"/>
    <p:sldId id="280"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dd2879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edd2879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dd2879b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dd2879b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dd2879b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dd2879b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dd2879b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dd2879b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f18ed779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f18ed77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f18ed77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f18ed77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af18ed779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af18ed77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af18ed7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af18ed7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af18ed779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af18ed77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eda75e1f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eda75e1f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f18ed77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f18ed77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dcf73f4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dcf73f4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f18ed77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f18ed77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f18ed77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f18ed77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dd24532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dd2453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dd2879b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edd2879b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dd2879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edd2879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dd2879b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dd2879b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dd24532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dd2453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latin typeface="Chelsea Market"/>
              <a:ea typeface="Chelsea Market"/>
              <a:cs typeface="Chelsea Market"/>
              <a:sym typeface="Chelsea Market"/>
            </a:endParaRPr>
          </a:p>
          <a:p>
            <a:pPr marL="0" lvl="0" indent="0" algn="ctr" rtl="0">
              <a:spcBef>
                <a:spcPts val="0"/>
              </a:spcBef>
              <a:spcAft>
                <a:spcPts val="0"/>
              </a:spcAft>
              <a:buNone/>
            </a:pPr>
            <a:r>
              <a:rPr lang="en" sz="3600" b="0" dirty="0">
                <a:latin typeface="Century Gothic" panose="020B0502020202020204" pitchFamily="34" charset="0"/>
                <a:ea typeface="Chelsea Market"/>
                <a:cs typeface="Chelsea Market"/>
                <a:sym typeface="Chelsea Market"/>
              </a:rPr>
              <a:t>Storytelling, Planning, and Drafting Adaptations of Fairy Tales</a:t>
            </a:r>
            <a:endParaRPr sz="3600" b="0" dirty="0">
              <a:latin typeface="Century Gothic" panose="020B0502020202020204" pitchFamily="34" charset="0"/>
              <a:ea typeface="Chelsea Market"/>
              <a:cs typeface="Chelsea Market"/>
              <a:sym typeface="Chelsea Market"/>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oming Soon"/>
                <a:ea typeface="Coming Soon"/>
                <a:cs typeface="Coming Soon"/>
                <a:sym typeface="Coming Soon"/>
              </a:rPr>
              <a:t>Once Upon A Time </a:t>
            </a:r>
            <a:endParaRPr dirty="0">
              <a:latin typeface="Coming Soon"/>
              <a:ea typeface="Coming Soon"/>
              <a:cs typeface="Coming Soon"/>
              <a:sym typeface="Coming Soo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2"/>
        <p:cNvGrpSpPr/>
        <p:nvPr/>
      </p:nvGrpSpPr>
      <p:grpSpPr>
        <a:xfrm>
          <a:off x="0" y="0"/>
          <a:ext cx="0" cy="0"/>
          <a:chOff x="0" y="0"/>
          <a:chExt cx="0" cy="0"/>
        </a:xfrm>
      </p:grpSpPr>
      <p:sp>
        <p:nvSpPr>
          <p:cNvPr id="144" name="Google Shape;144;p25"/>
          <p:cNvSpPr txBox="1">
            <a:spLocks noGrp="1"/>
          </p:cNvSpPr>
          <p:nvPr>
            <p:ph type="body" idx="1"/>
          </p:nvPr>
        </p:nvSpPr>
        <p:spPr>
          <a:xfrm>
            <a:off x="405302" y="269421"/>
            <a:ext cx="8520600" cy="339144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Happy Monkey"/>
                <a:cs typeface="Happy Monkey"/>
                <a:sym typeface="Happy Monkey"/>
              </a:rPr>
              <a:t> </a:t>
            </a:r>
            <a:r>
              <a:rPr lang="en-US" dirty="0">
                <a:solidFill>
                  <a:schemeClr val="lt1"/>
                </a:solidFill>
                <a:latin typeface="Century Gothic" panose="020B0502020202020204" pitchFamily="34" charset="0"/>
                <a:ea typeface="Happy Monkey"/>
                <a:cs typeface="Happy Monkey"/>
                <a:sym typeface="Happy Monkey"/>
              </a:rPr>
              <a:t>T</a:t>
            </a:r>
            <a:r>
              <a:rPr lang="en" dirty="0">
                <a:solidFill>
                  <a:schemeClr val="lt1"/>
                </a:solidFill>
                <a:latin typeface="Century Gothic" panose="020B0502020202020204" pitchFamily="34" charset="0"/>
                <a:ea typeface="Happy Monkey"/>
                <a:cs typeface="Happy Monkey"/>
                <a:sym typeface="Happy Monkey"/>
              </a:rPr>
              <a:t>he stepsister </a:t>
            </a:r>
            <a:r>
              <a:rPr lang="en-US" dirty="0">
                <a:solidFill>
                  <a:schemeClr val="lt1"/>
                </a:solidFill>
                <a:latin typeface="Century Gothic" panose="020B0502020202020204" pitchFamily="34" charset="0"/>
                <a:ea typeface="Happy Monkey"/>
                <a:cs typeface="Happy Monkey"/>
                <a:sym typeface="Happy Monkey"/>
              </a:rPr>
              <a:t>could </a:t>
            </a:r>
            <a:r>
              <a:rPr lang="en" dirty="0">
                <a:solidFill>
                  <a:schemeClr val="lt1"/>
                </a:solidFill>
                <a:latin typeface="Century Gothic" panose="020B0502020202020204" pitchFamily="34" charset="0"/>
                <a:ea typeface="Happy Monkey"/>
                <a:cs typeface="Happy Monkey"/>
                <a:sym typeface="Happy Monkey"/>
              </a:rPr>
              <a:t>growl at Cinderella and sho</a:t>
            </a:r>
            <a:r>
              <a:rPr lang="en-US" dirty="0">
                <a:solidFill>
                  <a:schemeClr val="lt1"/>
                </a:solidFill>
                <a:latin typeface="Century Gothic" panose="020B0502020202020204" pitchFamily="34" charset="0"/>
                <a:ea typeface="Happy Monkey"/>
                <a:cs typeface="Happy Monkey"/>
                <a:sym typeface="Happy Monkey"/>
              </a:rPr>
              <a:t>o</a:t>
            </a:r>
            <a:r>
              <a:rPr lang="en" dirty="0">
                <a:solidFill>
                  <a:schemeClr val="lt1"/>
                </a:solidFill>
                <a:latin typeface="Century Gothic" panose="020B0502020202020204" pitchFamily="34" charset="0"/>
                <a:ea typeface="Happy Monkey"/>
                <a:cs typeface="Happy Monkey"/>
                <a:sym typeface="Happy Monkey"/>
              </a:rPr>
              <a:t>t angry looks at her.  </a:t>
            </a: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Happy Monkey"/>
                <a:cs typeface="Happy Monkey"/>
                <a:sym typeface="Happy Monkey"/>
              </a:rPr>
              <a:t>Now we are going to make our storytelling even more powerful.  </a:t>
            </a:r>
            <a:r>
              <a:rPr lang="en-US" dirty="0">
                <a:solidFill>
                  <a:schemeClr val="lt1"/>
                </a:solidFill>
                <a:latin typeface="Century Gothic" panose="020B0502020202020204" pitchFamily="34" charset="0"/>
                <a:ea typeface="Happy Monkey"/>
                <a:cs typeface="Happy Monkey"/>
                <a:sym typeface="Happy Monkey"/>
              </a:rPr>
              <a:t>Pretend to be </a:t>
            </a:r>
            <a:r>
              <a:rPr lang="en" dirty="0">
                <a:solidFill>
                  <a:schemeClr val="lt1"/>
                </a:solidFill>
                <a:latin typeface="Century Gothic" panose="020B0502020202020204" pitchFamily="34" charset="0"/>
                <a:ea typeface="Happy Monkey"/>
                <a:cs typeface="Happy Monkey"/>
                <a:sym typeface="Happy Monkey"/>
              </a:rPr>
              <a:t>Cinderella - acting her out</a:t>
            </a: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r>
              <a:rPr lang="en-US" dirty="0">
                <a:solidFill>
                  <a:schemeClr val="lt1"/>
                </a:solidFill>
                <a:latin typeface="Century Gothic" panose="020B0502020202020204" pitchFamily="34" charset="0"/>
                <a:ea typeface="Happy Monkey"/>
                <a:cs typeface="Happy Monkey"/>
                <a:sym typeface="Happy Monkey"/>
              </a:rPr>
              <a:t>A</a:t>
            </a:r>
            <a:r>
              <a:rPr lang="en" dirty="0">
                <a:solidFill>
                  <a:schemeClr val="lt1"/>
                </a:solidFill>
                <a:latin typeface="Century Gothic" panose="020B0502020202020204" pitchFamily="34" charset="0"/>
                <a:ea typeface="Happy Monkey"/>
                <a:cs typeface="Happy Monkey"/>
                <a:sym typeface="Happy Monkey"/>
              </a:rPr>
              <a:t>dd in a little bit of movement - some </a:t>
            </a: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Happy Monkey"/>
                <a:cs typeface="Happy Monkey"/>
                <a:sym typeface="Happy Monkey"/>
              </a:rPr>
              <a:t>gestures, some of the small actions that happen as the </a:t>
            </a: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Happy Monkey"/>
                <a:cs typeface="Happy Monkey"/>
                <a:sym typeface="Happy Monkey"/>
              </a:rPr>
              <a:t>first scene begins.  </a:t>
            </a:r>
            <a:r>
              <a:rPr lang="en-US" dirty="0">
                <a:solidFill>
                  <a:schemeClr val="lt1"/>
                </a:solidFill>
                <a:latin typeface="Century Gothic" panose="020B0502020202020204" pitchFamily="34" charset="0"/>
                <a:ea typeface="Happy Monkey"/>
                <a:cs typeface="Happy Monkey"/>
                <a:sym typeface="Happy Monkey"/>
              </a:rPr>
              <a:t>Pretend to be </a:t>
            </a:r>
            <a:r>
              <a:rPr lang="en" dirty="0">
                <a:solidFill>
                  <a:schemeClr val="lt1"/>
                </a:solidFill>
                <a:latin typeface="Century Gothic" panose="020B0502020202020204" pitchFamily="34" charset="0"/>
                <a:ea typeface="Happy Monkey"/>
                <a:cs typeface="Happy Monkey"/>
                <a:sym typeface="Happy Monkey"/>
              </a:rPr>
              <a:t>one of </a:t>
            </a:r>
            <a:endParaRPr dirty="0">
              <a:solidFill>
                <a:schemeClr val="lt1"/>
              </a:solidFill>
              <a:latin typeface="Century Gothic" panose="020B0502020202020204" pitchFamily="34" charset="0"/>
              <a:ea typeface="Happy Monkey"/>
              <a:cs typeface="Happy Monkey"/>
              <a:sym typeface="Happy Monkey"/>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Happy Monkey"/>
                <a:cs typeface="Happy Monkey"/>
                <a:sym typeface="Happy Monkey"/>
              </a:rPr>
              <a:t>the mean stepsisters.  </a:t>
            </a:r>
            <a:endParaRPr dirty="0">
              <a:solidFill>
                <a:schemeClr val="lt1"/>
              </a:solidFill>
              <a:latin typeface="Century Gothic" panose="020B0502020202020204" pitchFamily="34" charset="0"/>
              <a:ea typeface="Happy Monkey"/>
              <a:cs typeface="Happy Monkey"/>
              <a:sym typeface="Happy Monkey"/>
            </a:endParaRPr>
          </a:p>
        </p:txBody>
      </p:sp>
      <p:pic>
        <p:nvPicPr>
          <p:cNvPr id="145" name="Google Shape;145;p25"/>
          <p:cNvPicPr preferRelativeResize="0"/>
          <p:nvPr/>
        </p:nvPicPr>
        <p:blipFill>
          <a:blip r:embed="rId3">
            <a:alphaModFix/>
          </a:blip>
          <a:stretch>
            <a:fillRect/>
          </a:stretch>
        </p:blipFill>
        <p:spPr>
          <a:xfrm>
            <a:off x="6371553" y="2760850"/>
            <a:ext cx="2554349" cy="2281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9"/>
        <p:cNvGrpSpPr/>
        <p:nvPr/>
      </p:nvGrpSpPr>
      <p:grpSpPr>
        <a:xfrm>
          <a:off x="0" y="0"/>
          <a:ext cx="0" cy="0"/>
          <a:chOff x="0" y="0"/>
          <a:chExt cx="0" cy="0"/>
        </a:xfrm>
      </p:grpSpPr>
      <p:sp>
        <p:nvSpPr>
          <p:cNvPr id="151" name="Google Shape;151;p26"/>
          <p:cNvSpPr txBox="1">
            <a:spLocks noGrp="1"/>
          </p:cNvSpPr>
          <p:nvPr>
            <p:ph type="body" idx="1"/>
          </p:nvPr>
        </p:nvSpPr>
        <p:spPr>
          <a:xfrm>
            <a:off x="311700" y="75651"/>
            <a:ext cx="8520600" cy="391404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As </a:t>
            </a:r>
            <a:r>
              <a:rPr lang="en-US" sz="2400" dirty="0">
                <a:solidFill>
                  <a:schemeClr val="lt1"/>
                </a:solidFill>
                <a:latin typeface="Century Gothic" panose="020B0502020202020204" pitchFamily="34" charset="0"/>
                <a:ea typeface="Chelsea Market"/>
                <a:cs typeface="Chelsea Market"/>
                <a:sym typeface="Chelsea Market"/>
              </a:rPr>
              <a:t>you </a:t>
            </a:r>
            <a:r>
              <a:rPr lang="en" sz="2400" dirty="0">
                <a:solidFill>
                  <a:schemeClr val="lt1"/>
                </a:solidFill>
                <a:latin typeface="Century Gothic" panose="020B0502020202020204" pitchFamily="34" charset="0"/>
                <a:ea typeface="Chelsea Market"/>
                <a:cs typeface="Chelsea Market"/>
                <a:sym typeface="Chelsea Market"/>
              </a:rPr>
              <a:t>act out the scene, </a:t>
            </a:r>
            <a:r>
              <a:rPr lang="en-US" sz="2400" dirty="0">
                <a:solidFill>
                  <a:schemeClr val="lt1"/>
                </a:solidFill>
                <a:latin typeface="Century Gothic" panose="020B0502020202020204" pitchFamily="34" charset="0"/>
                <a:ea typeface="Chelsea Market"/>
                <a:cs typeface="Chelsea Market"/>
                <a:sym typeface="Chelsea Market"/>
              </a:rPr>
              <a:t>pay attention to the </a:t>
            </a:r>
            <a:r>
              <a:rPr lang="en" sz="2400" dirty="0">
                <a:solidFill>
                  <a:schemeClr val="lt1"/>
                </a:solidFill>
                <a:latin typeface="Century Gothic" panose="020B0502020202020204" pitchFamily="34" charset="0"/>
                <a:ea typeface="Chelsea Market"/>
                <a:cs typeface="Chelsea Market"/>
                <a:sym typeface="Chelsea Market"/>
              </a:rPr>
              <a:t>little actions </a:t>
            </a:r>
            <a:r>
              <a:rPr lang="en-US" sz="2400" dirty="0">
                <a:solidFill>
                  <a:schemeClr val="lt1"/>
                </a:solidFill>
                <a:latin typeface="Century Gothic" panose="020B0502020202020204" pitchFamily="34" charset="0"/>
                <a:ea typeface="Chelsea Market"/>
                <a:cs typeface="Chelsea Market"/>
                <a:sym typeface="Chelsea Market"/>
              </a:rPr>
              <a:t>you</a:t>
            </a:r>
            <a:r>
              <a:rPr lang="en" sz="2400" dirty="0">
                <a:solidFill>
                  <a:schemeClr val="lt1"/>
                </a:solidFill>
                <a:latin typeface="Century Gothic" panose="020B0502020202020204" pitchFamily="34" charset="0"/>
                <a:ea typeface="Chelsea Market"/>
                <a:cs typeface="Chelsea Market"/>
                <a:sym typeface="Chelsea Market"/>
              </a:rPr>
              <a:t> add when the character speaks.  Also think about </a:t>
            </a:r>
            <a:r>
              <a:rPr lang="en" sz="2400" i="1" dirty="0">
                <a:solidFill>
                  <a:schemeClr val="lt1"/>
                </a:solidFill>
                <a:latin typeface="Century Gothic" panose="020B0502020202020204" pitchFamily="34" charset="0"/>
                <a:ea typeface="Chelsea Market"/>
                <a:cs typeface="Chelsea Market"/>
                <a:sym typeface="Chelsea Market"/>
              </a:rPr>
              <a:t>how </a:t>
            </a:r>
            <a:r>
              <a:rPr lang="en" sz="2400" dirty="0">
                <a:solidFill>
                  <a:schemeClr val="lt1"/>
                </a:solidFill>
                <a:latin typeface="Century Gothic" panose="020B0502020202020204" pitchFamily="34" charset="0"/>
                <a:ea typeface="Chelsea Market"/>
                <a:cs typeface="Chelsea Market"/>
                <a:sym typeface="Chelsea Market"/>
              </a:rPr>
              <a:t>they talk.  </a:t>
            </a:r>
            <a:endParaRPr sz="2400" dirty="0">
              <a:solidFill>
                <a:schemeClr val="lt1"/>
              </a:solidFill>
              <a:latin typeface="Century Gothic" panose="020B0502020202020204" pitchFamily="34" charset="0"/>
              <a:ea typeface="Chelsea Market"/>
              <a:cs typeface="Chelsea Market"/>
              <a:sym typeface="Chelsea Market"/>
            </a:endParaRPr>
          </a:p>
        </p:txBody>
      </p:sp>
      <p:pic>
        <p:nvPicPr>
          <p:cNvPr id="152" name="Google Shape;152;p26"/>
          <p:cNvPicPr preferRelativeResize="0"/>
          <p:nvPr/>
        </p:nvPicPr>
        <p:blipFill rotWithShape="1">
          <a:blip r:embed="rId3">
            <a:alphaModFix/>
          </a:blip>
          <a:srcRect t="30881"/>
          <a:stretch/>
        </p:blipFill>
        <p:spPr>
          <a:xfrm>
            <a:off x="2053713" y="2745950"/>
            <a:ext cx="5036575" cy="2321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3"/>
        <p:cNvGrpSpPr/>
        <p:nvPr/>
      </p:nvGrpSpPr>
      <p:grpSpPr>
        <a:xfrm>
          <a:off x="0" y="0"/>
          <a:ext cx="0" cy="0"/>
          <a:chOff x="0" y="0"/>
          <a:chExt cx="0" cy="0"/>
        </a:xfrm>
      </p:grpSpPr>
      <p:sp>
        <p:nvSpPr>
          <p:cNvPr id="165" name="Google Shape;165;p28"/>
          <p:cNvSpPr txBox="1">
            <a:spLocks noGrp="1"/>
          </p:cNvSpPr>
          <p:nvPr>
            <p:ph type="body" idx="1"/>
          </p:nvPr>
        </p:nvSpPr>
        <p:spPr>
          <a:xfrm>
            <a:off x="311700" y="335938"/>
            <a:ext cx="8520600" cy="3724976"/>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I hope you can see how storytelling and drama can help you bring a story to life.  Now our job is to take that storytelling and acting and put it onto the page, onto drafting paper.  I’d probably start with something like this...</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66" name="Google Shape;166;p28"/>
          <p:cNvPicPr preferRelativeResize="0"/>
          <p:nvPr/>
        </p:nvPicPr>
        <p:blipFill>
          <a:blip r:embed="rId3">
            <a:alphaModFix/>
          </a:blip>
          <a:stretch>
            <a:fillRect/>
          </a:stretch>
        </p:blipFill>
        <p:spPr>
          <a:xfrm>
            <a:off x="2620265" y="2456978"/>
            <a:ext cx="2832276" cy="28322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0"/>
        <p:cNvGrpSpPr/>
        <p:nvPr/>
      </p:nvGrpSpPr>
      <p:grpSpPr>
        <a:xfrm>
          <a:off x="0" y="0"/>
          <a:ext cx="0" cy="0"/>
          <a:chOff x="0" y="0"/>
          <a:chExt cx="0" cy="0"/>
        </a:xfrm>
      </p:grpSpPr>
      <p:sp>
        <p:nvSpPr>
          <p:cNvPr id="171" name="Google Shape;171;p29"/>
          <p:cNvSpPr/>
          <p:nvPr/>
        </p:nvSpPr>
        <p:spPr>
          <a:xfrm>
            <a:off x="165475" y="37850"/>
            <a:ext cx="3933300" cy="5105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9"/>
          <p:cNvPicPr preferRelativeResize="0"/>
          <p:nvPr/>
        </p:nvPicPr>
        <p:blipFill>
          <a:blip r:embed="rId3">
            <a:alphaModFix/>
          </a:blip>
          <a:stretch>
            <a:fillRect/>
          </a:stretch>
        </p:blipFill>
        <p:spPr>
          <a:xfrm>
            <a:off x="138366" y="0"/>
            <a:ext cx="3979069" cy="5143500"/>
          </a:xfrm>
          <a:prstGeom prst="rect">
            <a:avLst/>
          </a:prstGeom>
          <a:noFill/>
          <a:ln>
            <a:noFill/>
          </a:ln>
        </p:spPr>
      </p:pic>
      <p:sp>
        <p:nvSpPr>
          <p:cNvPr id="173" name="Google Shape;173;p29"/>
          <p:cNvSpPr txBox="1"/>
          <p:nvPr/>
        </p:nvSpPr>
        <p:spPr>
          <a:xfrm>
            <a:off x="631925" y="403425"/>
            <a:ext cx="3466800" cy="4740000"/>
          </a:xfrm>
          <a:prstGeom prst="rect">
            <a:avLst/>
          </a:prstGeom>
          <a:noFill/>
          <a:ln>
            <a:noFill/>
          </a:ln>
        </p:spPr>
        <p:txBody>
          <a:bodyPr spcFirstLastPara="1" wrap="square" lIns="91425" tIns="91425" rIns="91425" bIns="91425" anchor="t" anchorCtr="0">
            <a:noAutofit/>
          </a:bodyPr>
          <a:lstStyle/>
          <a:p>
            <a:pPr marL="0" lvl="0" indent="0" algn="l" rtl="0">
              <a:lnSpc>
                <a:spcPct val="104000"/>
              </a:lnSpc>
              <a:spcBef>
                <a:spcPts val="0"/>
              </a:spcBef>
              <a:spcAft>
                <a:spcPts val="0"/>
              </a:spcAft>
              <a:buNone/>
            </a:pPr>
            <a:r>
              <a:rPr lang="en">
                <a:latin typeface="Questrial"/>
                <a:ea typeface="Questrial"/>
                <a:cs typeface="Questrial"/>
                <a:sym typeface="Questrial"/>
              </a:rPr>
              <a:t>     One sunny afternoon Cinderella was folding her stepsister’s gowns.  She had a whole mountain of more laundry to fold.  Then all of a sudden the doorbell rang.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“You lazy girl,” the mean stepsister said to Cinderella.  “Go get the mail.  Hurry.  Don’t waste time.”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Cinderella went to the door.  When she opened it, no one was there.  She looked left, right, and then down.  There on the doorstep was a letter.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“Well,” said her stepsister. “Who’s there and what do they want?”</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Cinderella picked up the letter and handed it to her stepsister.  “It’s an invitation.  From the town’s mayor! It says, “Save the library” on the envelope.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Her stepsister looked at Cinderella and smirked, “I don’t know what you’re getting excited about. You’re not going anywhere dressed in rags and dirt. And besides, </a:t>
            </a:r>
            <a:endParaRPr>
              <a:latin typeface="Questrial"/>
              <a:ea typeface="Questrial"/>
              <a:cs typeface="Questrial"/>
              <a:sym typeface="Questrial"/>
            </a:endParaRPr>
          </a:p>
        </p:txBody>
      </p:sp>
      <p:sp>
        <p:nvSpPr>
          <p:cNvPr id="175" name="Google Shape;175;p29"/>
          <p:cNvSpPr/>
          <p:nvPr/>
        </p:nvSpPr>
        <p:spPr>
          <a:xfrm>
            <a:off x="4616725" y="1261825"/>
            <a:ext cx="3933300" cy="5105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9"/>
          <p:cNvPicPr preferRelativeResize="0"/>
          <p:nvPr/>
        </p:nvPicPr>
        <p:blipFill>
          <a:blip r:embed="rId3">
            <a:alphaModFix/>
          </a:blip>
          <a:stretch>
            <a:fillRect/>
          </a:stretch>
        </p:blipFill>
        <p:spPr>
          <a:xfrm>
            <a:off x="4589616" y="1223975"/>
            <a:ext cx="3979069" cy="5143500"/>
          </a:xfrm>
          <a:prstGeom prst="rect">
            <a:avLst/>
          </a:prstGeom>
          <a:noFill/>
          <a:ln>
            <a:noFill/>
          </a:ln>
        </p:spPr>
      </p:pic>
      <p:sp>
        <p:nvSpPr>
          <p:cNvPr id="177" name="Google Shape;177;p29"/>
          <p:cNvSpPr txBox="1"/>
          <p:nvPr/>
        </p:nvSpPr>
        <p:spPr>
          <a:xfrm>
            <a:off x="5083175" y="1627400"/>
            <a:ext cx="3466800" cy="4740000"/>
          </a:xfrm>
          <a:prstGeom prst="rect">
            <a:avLst/>
          </a:prstGeom>
          <a:noFill/>
          <a:ln>
            <a:noFill/>
          </a:ln>
        </p:spPr>
        <p:txBody>
          <a:bodyPr spcFirstLastPara="1" wrap="square" lIns="91425" tIns="91425" rIns="91425" bIns="91425" anchor="t" anchorCtr="0">
            <a:noAutofit/>
          </a:bodyPr>
          <a:lstStyle/>
          <a:p>
            <a:pPr marL="0" lvl="0" indent="0" algn="l" rtl="0">
              <a:lnSpc>
                <a:spcPct val="104000"/>
              </a:lnSpc>
              <a:spcBef>
                <a:spcPts val="0"/>
              </a:spcBef>
              <a:spcAft>
                <a:spcPts val="0"/>
              </a:spcAft>
              <a:buNone/>
            </a:pPr>
            <a:r>
              <a:rPr lang="en">
                <a:latin typeface="Questrial"/>
                <a:ea typeface="Questrial"/>
                <a:cs typeface="Questrial"/>
                <a:sym typeface="Questrial"/>
              </a:rPr>
              <a:t>who cares about a library?” She ripped the invitation in two and threw it in the trash.  “A library? How ridiculous.”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Cinderella returned to folding her mountain of laundry.  “It’s not ridiculous,” Cinderella thought.  Taking a deep breath, Cinderella said, “May I go?”</a:t>
            </a:r>
            <a:endParaRPr>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81"/>
        <p:cNvGrpSpPr/>
        <p:nvPr/>
      </p:nvGrpSpPr>
      <p:grpSpPr>
        <a:xfrm>
          <a:off x="0" y="0"/>
          <a:ext cx="0" cy="0"/>
          <a:chOff x="0" y="0"/>
          <a:chExt cx="0" cy="0"/>
        </a:xfrm>
      </p:grpSpPr>
      <p:sp>
        <p:nvSpPr>
          <p:cNvPr id="183" name="Google Shape;183;p30"/>
          <p:cNvSpPr txBox="1">
            <a:spLocks noGrp="1"/>
          </p:cNvSpPr>
          <p:nvPr>
            <p:ph type="body" idx="1"/>
          </p:nvPr>
        </p:nvSpPr>
        <p:spPr>
          <a:xfrm>
            <a:off x="382800" y="738575"/>
            <a:ext cx="83784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Try this with your own story.  Start by retelling the beginning of the classic tale, </a:t>
            </a:r>
            <a:r>
              <a:rPr lang="en-US" sz="2000" dirty="0">
                <a:solidFill>
                  <a:schemeClr val="accent1"/>
                </a:solidFill>
                <a:latin typeface="Century Gothic" panose="020B0502020202020204" pitchFamily="34" charset="0"/>
                <a:ea typeface="Chelsea Market"/>
                <a:cs typeface="Chelsea Market"/>
                <a:sym typeface="Chelsea Market"/>
              </a:rPr>
              <a:t>writing on notebook paper. Some of you may want to start on Office 365.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Next, make sure you get the facts straight about what will happen in your opening scene, your first small moment story.  Who is doing what, exactly?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Remember, we had Cinderella </a:t>
            </a:r>
            <a:r>
              <a:rPr lang="en" sz="2000" i="1" dirty="0">
                <a:solidFill>
                  <a:schemeClr val="accent1"/>
                </a:solidFill>
                <a:latin typeface="Century Gothic" panose="020B0502020202020204" pitchFamily="34" charset="0"/>
                <a:ea typeface="Chelsea Market"/>
                <a:cs typeface="Chelsea Market"/>
                <a:sym typeface="Chelsea Market"/>
              </a:rPr>
              <a:t>doing</a:t>
            </a:r>
            <a:r>
              <a:rPr lang="en" sz="2000" dirty="0">
                <a:solidFill>
                  <a:schemeClr val="accent1"/>
                </a:solidFill>
                <a:latin typeface="Century Gothic" panose="020B0502020202020204" pitchFamily="34" charset="0"/>
                <a:ea typeface="Chelsea Market"/>
                <a:cs typeface="Chelsea Market"/>
                <a:sym typeface="Chelsea Market"/>
              </a:rPr>
              <a:t> something, and then something is said, or something happens - for us it was the stepsister getting mad at Cinderella, and then the doorbell.  </a:t>
            </a:r>
            <a:endParaRPr sz="2000" dirty="0">
              <a:solidFill>
                <a:schemeClr val="accent1"/>
              </a:solidFill>
              <a:latin typeface="Century Gothic" panose="020B0502020202020204" pitchFamily="34" charset="0"/>
              <a:ea typeface="Chelsea Market"/>
              <a:cs typeface="Chelsea Market"/>
              <a:sym typeface="Chelsea Marke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87"/>
        <p:cNvGrpSpPr/>
        <p:nvPr/>
      </p:nvGrpSpPr>
      <p:grpSpPr>
        <a:xfrm>
          <a:off x="0" y="0"/>
          <a:ext cx="0" cy="0"/>
          <a:chOff x="0" y="0"/>
          <a:chExt cx="0" cy="0"/>
        </a:xfrm>
      </p:grpSpPr>
      <p:sp>
        <p:nvSpPr>
          <p:cNvPr id="189" name="Google Shape;189;p31"/>
          <p:cNvSpPr txBox="1">
            <a:spLocks noGrp="1"/>
          </p:cNvSpPr>
          <p:nvPr>
            <p:ph type="body" idx="1"/>
          </p:nvPr>
        </p:nvSpPr>
        <p:spPr>
          <a:xfrm>
            <a:off x="382800" y="750375"/>
            <a:ext cx="8290500" cy="3340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Right now, think about who is doing what and saying what in your opening scene, in your first small moment.  Be specific - we had to decide exactly what kind of work Cinderella was doing, and you will need to make decisions like that too.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When you are ready, storytell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your scene.  Show and tell what your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character is doing, and who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says what.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ctr" rtl="0">
              <a:lnSpc>
                <a:spcPct val="115000"/>
              </a:lnSpc>
              <a:spcBef>
                <a:spcPts val="0"/>
              </a:spcBef>
              <a:spcAft>
                <a:spcPts val="0"/>
              </a:spcAft>
              <a:buNone/>
            </a:pPr>
            <a:endParaRPr sz="2000" b="1" dirty="0">
              <a:solidFill>
                <a:schemeClr val="accent1"/>
              </a:solidFill>
              <a:latin typeface="Questrial"/>
              <a:ea typeface="Questrial"/>
              <a:cs typeface="Questrial"/>
              <a:sym typeface="Questrial"/>
            </a:endParaRPr>
          </a:p>
          <a:p>
            <a:pPr marL="0" lvl="0" indent="0" algn="ctr" rtl="0">
              <a:lnSpc>
                <a:spcPct val="115000"/>
              </a:lnSpc>
              <a:spcBef>
                <a:spcPts val="0"/>
              </a:spcBef>
              <a:spcAft>
                <a:spcPts val="0"/>
              </a:spcAft>
              <a:buNone/>
            </a:pPr>
            <a:endParaRPr sz="2000" b="1" dirty="0">
              <a:solidFill>
                <a:schemeClr val="accent1"/>
              </a:solidFill>
              <a:latin typeface="Questrial"/>
              <a:ea typeface="Questrial"/>
              <a:cs typeface="Questrial"/>
              <a:sym typeface="Questrial"/>
            </a:endParaRPr>
          </a:p>
        </p:txBody>
      </p:sp>
      <p:pic>
        <p:nvPicPr>
          <p:cNvPr id="190" name="Google Shape;190;p31"/>
          <p:cNvPicPr preferRelativeResize="0"/>
          <p:nvPr/>
        </p:nvPicPr>
        <p:blipFill>
          <a:blip r:embed="rId3">
            <a:alphaModFix/>
          </a:blip>
          <a:stretch>
            <a:fillRect/>
          </a:stretch>
        </p:blipFill>
        <p:spPr>
          <a:xfrm>
            <a:off x="4639225" y="2828925"/>
            <a:ext cx="4306150" cy="220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194"/>
        <p:cNvGrpSpPr/>
        <p:nvPr/>
      </p:nvGrpSpPr>
      <p:grpSpPr>
        <a:xfrm>
          <a:off x="0" y="0"/>
          <a:ext cx="0" cy="0"/>
          <a:chOff x="0" y="0"/>
          <a:chExt cx="0" cy="0"/>
        </a:xfrm>
      </p:grpSpPr>
      <p:sp>
        <p:nvSpPr>
          <p:cNvPr id="196" name="Google Shape;196;p32"/>
          <p:cNvSpPr txBox="1">
            <a:spLocks noGrp="1"/>
          </p:cNvSpPr>
          <p:nvPr>
            <p:ph type="body" idx="1"/>
          </p:nvPr>
        </p:nvSpPr>
        <p:spPr>
          <a:xfrm>
            <a:off x="376350" y="825300"/>
            <a:ext cx="8391300" cy="30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Writers, </a:t>
            </a:r>
            <a:r>
              <a:rPr lang="en-US" sz="2000" dirty="0">
                <a:solidFill>
                  <a:schemeClr val="accent1"/>
                </a:solidFill>
                <a:latin typeface="Century Gothic" panose="020B0502020202020204" pitchFamily="34" charset="0"/>
                <a:ea typeface="Chelsea Market"/>
                <a:cs typeface="Chelsea Market"/>
                <a:sym typeface="Chelsea Market"/>
              </a:rPr>
              <a:t>I like how you </a:t>
            </a:r>
            <a:r>
              <a:rPr lang="en" sz="2000" dirty="0">
                <a:solidFill>
                  <a:schemeClr val="accent1"/>
                </a:solidFill>
                <a:latin typeface="Century Gothic" panose="020B0502020202020204" pitchFamily="34" charset="0"/>
                <a:ea typeface="Chelsea Market"/>
                <a:cs typeface="Chelsea Market"/>
                <a:sym typeface="Chelsea Market"/>
              </a:rPr>
              <a:t>slowed the scene down, acting out what the characters were actually saying through dialogue and storytelling exactly what the characters saw.  I can’t wait to see that appear in your writing.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We are on the brink of writing time.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Get a clean piece of paper ready!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With your opening scene fresh in your </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mind, start drafting it!  </a:t>
            </a:r>
            <a:endParaRPr sz="2000" dirty="0">
              <a:solidFill>
                <a:schemeClr val="accent1"/>
              </a:solidFill>
              <a:latin typeface="Century Gothic" panose="020B0502020202020204" pitchFamily="34" charset="0"/>
              <a:ea typeface="Chelsea Market"/>
              <a:cs typeface="Chelsea Market"/>
              <a:sym typeface="Chelsea Market"/>
            </a:endParaRPr>
          </a:p>
        </p:txBody>
      </p:sp>
      <p:pic>
        <p:nvPicPr>
          <p:cNvPr id="197" name="Google Shape;197;p32"/>
          <p:cNvPicPr preferRelativeResize="0"/>
          <p:nvPr/>
        </p:nvPicPr>
        <p:blipFill>
          <a:blip r:embed="rId3">
            <a:alphaModFix/>
          </a:blip>
          <a:stretch>
            <a:fillRect/>
          </a:stretch>
        </p:blipFill>
        <p:spPr>
          <a:xfrm>
            <a:off x="5320972" y="2267143"/>
            <a:ext cx="3619126" cy="2605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01"/>
        <p:cNvGrpSpPr/>
        <p:nvPr/>
      </p:nvGrpSpPr>
      <p:grpSpPr>
        <a:xfrm>
          <a:off x="0" y="0"/>
          <a:ext cx="0" cy="0"/>
          <a:chOff x="0" y="0"/>
          <a:chExt cx="0" cy="0"/>
        </a:xfrm>
      </p:grpSpPr>
      <p:sp>
        <p:nvSpPr>
          <p:cNvPr id="203" name="Google Shape;203;p33"/>
          <p:cNvSpPr txBox="1">
            <a:spLocks noGrp="1"/>
          </p:cNvSpPr>
          <p:nvPr>
            <p:ph type="body" idx="1"/>
          </p:nvPr>
        </p:nvSpPr>
        <p:spPr>
          <a:xfrm>
            <a:off x="376350" y="769000"/>
            <a:ext cx="8391300" cy="3081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Writers, I am so impressed with the amount of writing you are doing.  I love that you have been writing fast and furiously.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I want to caution you that </a:t>
            </a:r>
            <a:r>
              <a:rPr lang="en" i="1" dirty="0">
                <a:solidFill>
                  <a:schemeClr val="accent1"/>
                </a:solidFill>
                <a:latin typeface="Century Gothic" panose="020B0502020202020204" pitchFamily="34" charset="0"/>
                <a:ea typeface="Chelsea Market"/>
                <a:cs typeface="Chelsea Market"/>
                <a:sym typeface="Chelsea Market"/>
              </a:rPr>
              <a:t>some</a:t>
            </a:r>
            <a:r>
              <a:rPr lang="en" dirty="0">
                <a:solidFill>
                  <a:schemeClr val="accent1"/>
                </a:solidFill>
                <a:latin typeface="Century Gothic" panose="020B0502020202020204" pitchFamily="34" charset="0"/>
                <a:ea typeface="Chelsea Market"/>
                <a:cs typeface="Chelsea Market"/>
                <a:sym typeface="Chelsea Market"/>
              </a:rPr>
              <a:t> of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you are slip-sliding into the next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scene of your story.  Chances are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you may not even notice it.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b="1" dirty="0">
              <a:solidFill>
                <a:schemeClr val="lt1"/>
              </a:solidFill>
              <a:latin typeface="Chelsea Market"/>
              <a:ea typeface="Chelsea Market"/>
              <a:cs typeface="Chelsea Market"/>
              <a:sym typeface="Chelsea Market"/>
            </a:endParaRPr>
          </a:p>
          <a:p>
            <a:pPr marL="0" lvl="0" indent="0" algn="l" rtl="0">
              <a:lnSpc>
                <a:spcPct val="115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04" name="Google Shape;204;p33"/>
          <p:cNvPicPr preferRelativeResize="0"/>
          <p:nvPr/>
        </p:nvPicPr>
        <p:blipFill>
          <a:blip r:embed="rId3">
            <a:alphaModFix/>
          </a:blip>
          <a:stretch>
            <a:fillRect/>
          </a:stretch>
        </p:blipFill>
        <p:spPr>
          <a:xfrm>
            <a:off x="4992200" y="1969375"/>
            <a:ext cx="3892275" cy="25942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15"/>
        <p:cNvGrpSpPr/>
        <p:nvPr/>
      </p:nvGrpSpPr>
      <p:grpSpPr>
        <a:xfrm>
          <a:off x="0" y="0"/>
          <a:ext cx="0" cy="0"/>
          <a:chOff x="0" y="0"/>
          <a:chExt cx="0" cy="0"/>
        </a:xfrm>
      </p:grpSpPr>
      <p:sp>
        <p:nvSpPr>
          <p:cNvPr id="217" name="Google Shape;217;p35"/>
          <p:cNvSpPr txBox="1">
            <a:spLocks noGrp="1"/>
          </p:cNvSpPr>
          <p:nvPr>
            <p:ph type="body" idx="1"/>
          </p:nvPr>
        </p:nvSpPr>
        <p:spPr>
          <a:xfrm>
            <a:off x="466425" y="754425"/>
            <a:ext cx="8131200" cy="3378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Will you reread your story, and see if you are still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writing within the first small moment - or did you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step on the gas and go </a:t>
            </a:r>
            <a:r>
              <a:rPr lang="en" i="1" dirty="0">
                <a:solidFill>
                  <a:schemeClr val="accent1"/>
                </a:solidFill>
                <a:latin typeface="Century Gothic" panose="020B0502020202020204" pitchFamily="34" charset="0"/>
                <a:ea typeface="Chelsea Market"/>
                <a:cs typeface="Chelsea Market"/>
                <a:sym typeface="Chelsea Market"/>
              </a:rPr>
              <a:t>vrooming</a:t>
            </a:r>
            <a:r>
              <a:rPr lang="en" dirty="0">
                <a:solidFill>
                  <a:schemeClr val="accent1"/>
                </a:solidFill>
                <a:latin typeface="Century Gothic" panose="020B0502020202020204" pitchFamily="34" charset="0"/>
                <a:ea typeface="Chelsea Market"/>
                <a:cs typeface="Chelsea Market"/>
                <a:sym typeface="Chelsea Market"/>
              </a:rPr>
              <a:t> to other parts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of the story?  </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accent1"/>
                </a:solidFill>
                <a:latin typeface="Century Gothic" panose="020B0502020202020204" pitchFamily="34" charset="0"/>
                <a:ea typeface="Chelsea Market"/>
                <a:cs typeface="Chelsea Market"/>
                <a:sym typeface="Chelsea Market"/>
              </a:rPr>
              <a:t>If you went past the opening, will you draw a line on your draft where the first small moment ends?  Your first scene should be about a page in length.  If you only have 4 or 5 sentences, you will need to add more details!</a:t>
            </a:r>
            <a:endParaRPr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b="1" dirty="0">
              <a:solidFill>
                <a:schemeClr val="lt1"/>
              </a:solidFill>
              <a:latin typeface="Chelsea Market"/>
              <a:ea typeface="Chelsea Market"/>
              <a:cs typeface="Chelsea Market"/>
              <a:sym typeface="Chelsea Market"/>
            </a:endParaRPr>
          </a:p>
        </p:txBody>
      </p:sp>
      <p:pic>
        <p:nvPicPr>
          <p:cNvPr id="218" name="Google Shape;218;p35"/>
          <p:cNvPicPr preferRelativeResize="0"/>
          <p:nvPr/>
        </p:nvPicPr>
        <p:blipFill rotWithShape="1">
          <a:blip r:embed="rId3">
            <a:alphaModFix/>
          </a:blip>
          <a:srcRect l="37472" t="24267" r="13343" b="22055"/>
          <a:stretch/>
        </p:blipFill>
        <p:spPr>
          <a:xfrm>
            <a:off x="6709275" y="806825"/>
            <a:ext cx="2304450" cy="16766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22"/>
        <p:cNvGrpSpPr/>
        <p:nvPr/>
      </p:nvGrpSpPr>
      <p:grpSpPr>
        <a:xfrm>
          <a:off x="0" y="0"/>
          <a:ext cx="0" cy="0"/>
          <a:chOff x="0" y="0"/>
          <a:chExt cx="0" cy="0"/>
        </a:xfrm>
      </p:grpSpPr>
      <p:sp>
        <p:nvSpPr>
          <p:cNvPr id="224" name="Google Shape;224;p36"/>
          <p:cNvSpPr txBox="1">
            <a:spLocks noGrp="1"/>
          </p:cNvSpPr>
          <p:nvPr>
            <p:ph type="body" idx="1"/>
          </p:nvPr>
        </p:nvSpPr>
        <p:spPr>
          <a:xfrm>
            <a:off x="239500" y="439250"/>
            <a:ext cx="3492000" cy="421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Writers, you’ve each written the first scene, or small moment in your fairy tale adaptation.  Let’s study this opening by a student named Sam.  Let’s see if we can notice specific things Sam does to storytell his scene in ways that allow us to picture the unfolding story.  </a:t>
            </a:r>
            <a:endParaRPr sz="2000" b="1" dirty="0">
              <a:solidFill>
                <a:schemeClr val="accent1"/>
              </a:solidFill>
              <a:latin typeface="Century Gothic" panose="020B0502020202020204" pitchFamily="34" charset="0"/>
              <a:ea typeface="Chelsea Market"/>
              <a:cs typeface="Chelsea Market"/>
              <a:sym typeface="Chelsea Market"/>
            </a:endParaRPr>
          </a:p>
        </p:txBody>
      </p:sp>
      <p:pic>
        <p:nvPicPr>
          <p:cNvPr id="225" name="Google Shape;225;p36"/>
          <p:cNvPicPr preferRelativeResize="0"/>
          <p:nvPr/>
        </p:nvPicPr>
        <p:blipFill rotWithShape="1">
          <a:blip r:embed="rId3">
            <a:alphaModFix/>
          </a:blip>
          <a:srcRect l="3941" r="4189"/>
          <a:stretch/>
        </p:blipFill>
        <p:spPr>
          <a:xfrm>
            <a:off x="3857625" y="1093850"/>
            <a:ext cx="5226174" cy="363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188625" y="704250"/>
            <a:ext cx="6555900" cy="3864600"/>
          </a:xfrm>
          <a:prstGeom prst="rect">
            <a:avLst/>
          </a:prstGeom>
        </p:spPr>
        <p:txBody>
          <a:bodyPr spcFirstLastPara="1" wrap="square" lIns="91425" tIns="91425" rIns="91425" bIns="91425" anchor="t" anchorCtr="0">
            <a:noAutofit/>
          </a:bodyPr>
          <a:lstStyle/>
          <a:p>
            <a:pPr marL="0" lvl="0" indent="0" algn="l" rtl="0">
              <a:lnSpc>
                <a:spcPct val="150000"/>
              </a:lnSpc>
              <a:spcBef>
                <a:spcPts val="1600"/>
              </a:spcBef>
              <a:spcAft>
                <a:spcPts val="1600"/>
              </a:spcAft>
              <a:buNone/>
            </a:pPr>
            <a:r>
              <a:rPr lang="en" sz="2400" dirty="0">
                <a:solidFill>
                  <a:schemeClr val="accent1"/>
                </a:solidFill>
                <a:latin typeface="Century Gothic" panose="020B0502020202020204" pitchFamily="34" charset="0"/>
                <a:ea typeface="Chelsea Market"/>
                <a:cs typeface="Chelsea Market"/>
                <a:sym typeface="Chelsea Market"/>
              </a:rPr>
              <a:t>By now, you are experienced enough that you can tell </a:t>
            </a:r>
            <a:r>
              <a:rPr lang="en" sz="2400" i="1" dirty="0">
                <a:solidFill>
                  <a:schemeClr val="accent1"/>
                </a:solidFill>
                <a:latin typeface="Century Gothic" panose="020B0502020202020204" pitchFamily="34" charset="0"/>
                <a:ea typeface="Chelsea Market"/>
                <a:cs typeface="Chelsea Market"/>
                <a:sym typeface="Chelsea Market"/>
              </a:rPr>
              <a:t>me</a:t>
            </a:r>
            <a:r>
              <a:rPr lang="en" sz="2400" dirty="0">
                <a:solidFill>
                  <a:schemeClr val="accent1"/>
                </a:solidFill>
                <a:latin typeface="Century Gothic" panose="020B0502020202020204" pitchFamily="34" charset="0"/>
                <a:ea typeface="Chelsea Market"/>
                <a:cs typeface="Chelsea Market"/>
                <a:sym typeface="Chelsea Market"/>
              </a:rPr>
              <a:t>, not the other way around, what you need to do first to get started writing your actual stories.  </a:t>
            </a:r>
            <a:endParaRPr sz="2400" dirty="0">
              <a:solidFill>
                <a:schemeClr val="accent1"/>
              </a:solidFill>
              <a:latin typeface="Century Gothic" panose="020B0502020202020204" pitchFamily="34" charset="0"/>
              <a:ea typeface="Chelsea Market"/>
              <a:cs typeface="Chelsea Market"/>
              <a:sym typeface="Chelsea Market"/>
            </a:endParaRPr>
          </a:p>
        </p:txBody>
      </p:sp>
      <p:pic>
        <p:nvPicPr>
          <p:cNvPr id="76" name="Google Shape;76;p16"/>
          <p:cNvPicPr preferRelativeResize="0"/>
          <p:nvPr/>
        </p:nvPicPr>
        <p:blipFill>
          <a:blip r:embed="rId3">
            <a:alphaModFix/>
          </a:blip>
          <a:stretch>
            <a:fillRect/>
          </a:stretch>
        </p:blipFill>
        <p:spPr>
          <a:xfrm>
            <a:off x="6635092" y="1102025"/>
            <a:ext cx="2393075" cy="3466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Shape 229"/>
        <p:cNvGrpSpPr/>
        <p:nvPr/>
      </p:nvGrpSpPr>
      <p:grpSpPr>
        <a:xfrm>
          <a:off x="0" y="0"/>
          <a:ext cx="0" cy="0"/>
          <a:chOff x="0" y="0"/>
          <a:chExt cx="0" cy="0"/>
        </a:xfrm>
      </p:grpSpPr>
      <p:sp>
        <p:nvSpPr>
          <p:cNvPr id="231" name="Google Shape;231;p37"/>
          <p:cNvSpPr txBox="1">
            <a:spLocks noGrp="1"/>
          </p:cNvSpPr>
          <p:nvPr>
            <p:ph type="body" idx="1"/>
          </p:nvPr>
        </p:nvSpPr>
        <p:spPr>
          <a:xfrm>
            <a:off x="239500" y="1827950"/>
            <a:ext cx="3492000" cy="282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chemeClr val="accent1"/>
                </a:solidFill>
                <a:latin typeface="Century Gothic" panose="020B0502020202020204" pitchFamily="34" charset="0"/>
                <a:ea typeface="Chelsea Market"/>
                <a:cs typeface="Chelsea Market"/>
                <a:sym typeface="Chelsea Market"/>
              </a:rPr>
              <a:t>W</a:t>
            </a:r>
            <a:r>
              <a:rPr lang="en" sz="2400" dirty="0">
                <a:solidFill>
                  <a:schemeClr val="accent1"/>
                </a:solidFill>
                <a:latin typeface="Century Gothic" panose="020B0502020202020204" pitchFamily="34" charset="0"/>
                <a:ea typeface="Chelsea Market"/>
                <a:cs typeface="Chelsea Market"/>
                <a:sym typeface="Chelsea Market"/>
              </a:rPr>
              <a:t>hat </a:t>
            </a:r>
            <a:r>
              <a:rPr lang="en-US" sz="2400" dirty="0">
                <a:solidFill>
                  <a:schemeClr val="accent1"/>
                </a:solidFill>
                <a:latin typeface="Century Gothic" panose="020B0502020202020204" pitchFamily="34" charset="0"/>
                <a:ea typeface="Chelsea Market"/>
                <a:cs typeface="Chelsea Market"/>
                <a:sym typeface="Chelsea Market"/>
              </a:rPr>
              <a:t>has </a:t>
            </a:r>
            <a:r>
              <a:rPr lang="en" sz="2400" dirty="0">
                <a:solidFill>
                  <a:schemeClr val="accent1"/>
                </a:solidFill>
                <a:latin typeface="Century Gothic" panose="020B0502020202020204" pitchFamily="34" charset="0"/>
                <a:ea typeface="Chelsea Market"/>
                <a:cs typeface="Chelsea Market"/>
                <a:sym typeface="Chelsea Market"/>
              </a:rPr>
              <a:t>Sam done that you admire? </a:t>
            </a:r>
            <a:endParaRPr sz="2400" b="1" dirty="0">
              <a:solidFill>
                <a:schemeClr val="accent1"/>
              </a:solidFill>
              <a:latin typeface="Century Gothic" panose="020B0502020202020204" pitchFamily="34" charset="0"/>
              <a:ea typeface="Chelsea Market"/>
              <a:cs typeface="Chelsea Market"/>
              <a:sym typeface="Chelsea Market"/>
            </a:endParaRPr>
          </a:p>
        </p:txBody>
      </p:sp>
      <p:pic>
        <p:nvPicPr>
          <p:cNvPr id="232" name="Google Shape;232;p37"/>
          <p:cNvPicPr preferRelativeResize="0"/>
          <p:nvPr/>
        </p:nvPicPr>
        <p:blipFill rotWithShape="1">
          <a:blip r:embed="rId3">
            <a:alphaModFix/>
          </a:blip>
          <a:srcRect l="3941" r="4189"/>
          <a:stretch/>
        </p:blipFill>
        <p:spPr>
          <a:xfrm>
            <a:off x="3857625" y="1093850"/>
            <a:ext cx="5226174" cy="363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2" name="Google Shape;82;p17"/>
          <p:cNvSpPr txBox="1">
            <a:spLocks noGrp="1"/>
          </p:cNvSpPr>
          <p:nvPr>
            <p:ph type="body" idx="1"/>
          </p:nvPr>
        </p:nvSpPr>
        <p:spPr>
          <a:xfrm>
            <a:off x="135525" y="901650"/>
            <a:ext cx="86967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accent1"/>
                </a:solidFill>
                <a:latin typeface="Century Gothic" panose="020B0502020202020204" pitchFamily="34" charset="0"/>
                <a:ea typeface="Chelsea Market"/>
                <a:cs typeface="Chelsea Market"/>
                <a:sym typeface="Chelsea Market"/>
              </a:rPr>
              <a:t>I’m pretty sure you already know you need to rehearse.  What are some ways narrative writers can rehearse?  </a:t>
            </a:r>
            <a:endParaRPr sz="2000" dirty="0">
              <a:solidFill>
                <a:schemeClr val="accent1"/>
              </a:solidFill>
              <a:latin typeface="Century Gothic" panose="020B0502020202020204" pitchFamily="34" charset="0"/>
              <a:ea typeface="Chelsea Market"/>
              <a:cs typeface="Chelsea Market"/>
              <a:sym typeface="Chelsea Market"/>
            </a:endParaRPr>
          </a:p>
          <a:p>
            <a:pPr marL="1371600" lvl="0" indent="-342900" algn="l" rtl="0">
              <a:lnSpc>
                <a:spcPct val="150000"/>
              </a:lnSpc>
              <a:spcBef>
                <a:spcPts val="1600"/>
              </a:spcBef>
              <a:spcAft>
                <a:spcPts val="0"/>
              </a:spcAft>
              <a:buClr>
                <a:schemeClr val="accent1"/>
              </a:buClr>
              <a:buSzPts val="1800"/>
              <a:buFont typeface="Chelsea Market"/>
              <a:buChar char="★"/>
            </a:pPr>
            <a:r>
              <a:rPr lang="en" sz="2000" dirty="0">
                <a:solidFill>
                  <a:schemeClr val="accent1"/>
                </a:solidFill>
                <a:latin typeface="Century Gothic" panose="020B0502020202020204" pitchFamily="34" charset="0"/>
                <a:ea typeface="Chelsea Market"/>
                <a:cs typeface="Chelsea Market"/>
                <a:sym typeface="Chelsea Market"/>
              </a:rPr>
              <a:t>Story-tell to each other.</a:t>
            </a:r>
            <a:endParaRPr sz="2000" dirty="0">
              <a:solidFill>
                <a:schemeClr val="accent1"/>
              </a:solidFill>
              <a:latin typeface="Century Gothic" panose="020B0502020202020204" pitchFamily="34" charset="0"/>
              <a:ea typeface="Chelsea Market"/>
              <a:cs typeface="Chelsea Market"/>
              <a:sym typeface="Chelsea Market"/>
            </a:endParaRPr>
          </a:p>
          <a:p>
            <a:pPr marL="1371600" lvl="0" indent="-342900" algn="l" rtl="0">
              <a:lnSpc>
                <a:spcPct val="150000"/>
              </a:lnSpc>
              <a:spcBef>
                <a:spcPts val="0"/>
              </a:spcBef>
              <a:spcAft>
                <a:spcPts val="0"/>
              </a:spcAft>
              <a:buClr>
                <a:schemeClr val="accent1"/>
              </a:buClr>
              <a:buSzPts val="1800"/>
              <a:buFont typeface="Chelsea Market"/>
              <a:buChar char="★"/>
            </a:pPr>
            <a:r>
              <a:rPr lang="en" sz="2000" dirty="0">
                <a:solidFill>
                  <a:schemeClr val="accent1"/>
                </a:solidFill>
                <a:latin typeface="Century Gothic" panose="020B0502020202020204" pitchFamily="34" charset="0"/>
                <a:ea typeface="Chelsea Market"/>
                <a:cs typeface="Chelsea Market"/>
                <a:sym typeface="Chelsea Market"/>
              </a:rPr>
              <a:t>Sketch out or act out what happens.</a:t>
            </a:r>
            <a:endParaRPr sz="2000" dirty="0">
              <a:solidFill>
                <a:schemeClr val="accent1"/>
              </a:solidFill>
              <a:latin typeface="Century Gothic" panose="020B0502020202020204" pitchFamily="34" charset="0"/>
              <a:ea typeface="Chelsea Market"/>
              <a:cs typeface="Chelsea Market"/>
              <a:sym typeface="Chelsea Market"/>
            </a:endParaRPr>
          </a:p>
          <a:p>
            <a:pPr marL="1371600" lvl="0" indent="-342900" algn="l" rtl="0">
              <a:lnSpc>
                <a:spcPct val="150000"/>
              </a:lnSpc>
              <a:spcBef>
                <a:spcPts val="0"/>
              </a:spcBef>
              <a:spcAft>
                <a:spcPts val="0"/>
              </a:spcAft>
              <a:buClr>
                <a:schemeClr val="accent1"/>
              </a:buClr>
              <a:buSzPts val="1800"/>
              <a:buFont typeface="Chelsea Market"/>
              <a:buChar char="★"/>
            </a:pPr>
            <a:r>
              <a:rPr lang="en" sz="2000" dirty="0">
                <a:solidFill>
                  <a:schemeClr val="accent1"/>
                </a:solidFill>
                <a:latin typeface="Century Gothic" panose="020B0502020202020204" pitchFamily="34" charset="0"/>
                <a:ea typeface="Chelsea Market"/>
                <a:cs typeface="Chelsea Market"/>
                <a:sym typeface="Chelsea Market"/>
              </a:rPr>
              <a:t>Think what is first, next, next. </a:t>
            </a:r>
            <a:endParaRPr sz="2000" dirty="0">
              <a:solidFill>
                <a:schemeClr val="accent1"/>
              </a:solidFill>
              <a:latin typeface="Century Gothic" panose="020B0502020202020204" pitchFamily="34" charset="0"/>
              <a:ea typeface="Chelsea Market"/>
              <a:cs typeface="Chelsea Market"/>
              <a:sym typeface="Chelsea Market"/>
            </a:endParaRPr>
          </a:p>
          <a:p>
            <a:pPr marL="1371600" lvl="0" indent="-342900" algn="l" rtl="0">
              <a:lnSpc>
                <a:spcPct val="150000"/>
              </a:lnSpc>
              <a:spcBef>
                <a:spcPts val="0"/>
              </a:spcBef>
              <a:spcAft>
                <a:spcPts val="0"/>
              </a:spcAft>
              <a:buClr>
                <a:schemeClr val="accent1"/>
              </a:buClr>
              <a:buSzPts val="1800"/>
              <a:buFont typeface="Chelsea Market"/>
              <a:buChar char="★"/>
            </a:pPr>
            <a:r>
              <a:rPr lang="en" sz="2000" dirty="0">
                <a:solidFill>
                  <a:schemeClr val="accent1"/>
                </a:solidFill>
                <a:latin typeface="Century Gothic" panose="020B0502020202020204" pitchFamily="34" charset="0"/>
                <a:ea typeface="Chelsea Market"/>
                <a:cs typeface="Chelsea Market"/>
                <a:sym typeface="Chelsea Market"/>
              </a:rPr>
              <a:t>Make a timeline.</a:t>
            </a:r>
            <a:endParaRPr sz="2000" dirty="0">
              <a:solidFill>
                <a:schemeClr val="accent1"/>
              </a:solidFill>
              <a:latin typeface="Century Gothic" panose="020B0502020202020204" pitchFamily="34" charset="0"/>
              <a:ea typeface="Chelsea Market"/>
              <a:cs typeface="Chelsea Market"/>
              <a:sym typeface="Chelsea Market"/>
            </a:endParaRPr>
          </a:p>
          <a:p>
            <a:pPr marL="1371600" lvl="0" indent="-342900" algn="l" rtl="0">
              <a:lnSpc>
                <a:spcPct val="150000"/>
              </a:lnSpc>
              <a:spcBef>
                <a:spcPts val="0"/>
              </a:spcBef>
              <a:spcAft>
                <a:spcPts val="0"/>
              </a:spcAft>
              <a:buClr>
                <a:schemeClr val="accent1"/>
              </a:buClr>
              <a:buSzPts val="1800"/>
              <a:buFont typeface="Chelsea Market"/>
              <a:buChar char="★"/>
            </a:pPr>
            <a:r>
              <a:rPr lang="en" sz="2000" dirty="0">
                <a:solidFill>
                  <a:schemeClr val="accent1"/>
                </a:solidFill>
                <a:latin typeface="Century Gothic" panose="020B0502020202020204" pitchFamily="34" charset="0"/>
                <a:ea typeface="Chelsea Market"/>
                <a:cs typeface="Chelsea Market"/>
                <a:sym typeface="Chelsea Market"/>
              </a:rPr>
              <a:t>Try different leads!</a:t>
            </a:r>
            <a:endParaRPr sz="2000" dirty="0">
              <a:solidFill>
                <a:schemeClr val="accen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1600"/>
              </a:spcBef>
              <a:spcAft>
                <a:spcPts val="1600"/>
              </a:spcAft>
              <a:buNone/>
            </a:pPr>
            <a:endParaRPr dirty="0">
              <a:solidFill>
                <a:schemeClr val="accent1"/>
              </a:solidFill>
              <a:latin typeface="Chelsea Market"/>
              <a:ea typeface="Chelsea Market"/>
              <a:cs typeface="Chelsea Market"/>
              <a:sym typeface="Chelsea Mark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86"/>
        <p:cNvGrpSpPr/>
        <p:nvPr/>
      </p:nvGrpSpPr>
      <p:grpSpPr>
        <a:xfrm>
          <a:off x="0" y="0"/>
          <a:ext cx="0" cy="0"/>
          <a:chOff x="0" y="0"/>
          <a:chExt cx="0" cy="0"/>
        </a:xfrm>
      </p:grpSpPr>
      <p:sp>
        <p:nvSpPr>
          <p:cNvPr id="88" name="Google Shape;88;p18"/>
          <p:cNvSpPr txBox="1">
            <a:spLocks noGrp="1"/>
          </p:cNvSpPr>
          <p:nvPr>
            <p:ph type="body" idx="1"/>
          </p:nvPr>
        </p:nvSpPr>
        <p:spPr>
          <a:xfrm>
            <a:off x="311700" y="901650"/>
            <a:ext cx="8520600" cy="3340200"/>
          </a:xfrm>
          <a:prstGeom prst="rect">
            <a:avLst/>
          </a:prstGeom>
        </p:spPr>
        <p:txBody>
          <a:bodyPr spcFirstLastPara="1" wrap="square" lIns="91425" tIns="91425" rIns="91425" bIns="91425" anchor="t" anchorCtr="0">
            <a:noAutofit/>
          </a:bodyPr>
          <a:lstStyle/>
          <a:p>
            <a:pPr marL="1828800" lvl="0" indent="0" algn="l" rtl="0">
              <a:lnSpc>
                <a:spcPct val="150000"/>
              </a:lnSpc>
              <a:spcBef>
                <a:spcPts val="0"/>
              </a:spcBef>
              <a:spcAft>
                <a:spcPts val="0"/>
              </a:spcAft>
              <a:buNone/>
            </a:pPr>
            <a:r>
              <a:rPr lang="en" sz="2000" dirty="0">
                <a:solidFill>
                  <a:schemeClr val="lt1"/>
                </a:solidFill>
                <a:latin typeface="Century Gothic" panose="020B0502020202020204" pitchFamily="34" charset="0"/>
                <a:ea typeface="Coming Soon"/>
                <a:cs typeface="Coming Soon"/>
                <a:sym typeface="Coming Soon"/>
              </a:rPr>
              <a:t>Today I want to remind you that the real goal when you rehearse for writing a story is not to come up with something to say, but to make the story you will write much stronger.</a:t>
            </a:r>
            <a:endParaRPr sz="2000" dirty="0">
              <a:solidFill>
                <a:schemeClr val="l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0"/>
              </a:spcAft>
              <a:buNone/>
            </a:pPr>
            <a:endParaRPr sz="2000" dirty="0">
              <a:solidFill>
                <a:schemeClr val="lt1"/>
              </a:solidFill>
              <a:latin typeface="Century Gothic" panose="020B0502020202020204" pitchFamily="34" charset="0"/>
              <a:ea typeface="Coming Soon"/>
              <a:cs typeface="Coming Soon"/>
              <a:sym typeface="Coming Soon"/>
            </a:endParaRPr>
          </a:p>
          <a:p>
            <a:pPr marL="0" lvl="0" indent="0" algn="l" rtl="0">
              <a:lnSpc>
                <a:spcPct val="150000"/>
              </a:lnSpc>
              <a:spcBef>
                <a:spcPts val="1600"/>
              </a:spcBef>
              <a:spcAft>
                <a:spcPts val="1600"/>
              </a:spcAft>
              <a:buNone/>
            </a:pPr>
            <a:r>
              <a:rPr lang="en" sz="2000" dirty="0">
                <a:solidFill>
                  <a:schemeClr val="lt1"/>
                </a:solidFill>
                <a:latin typeface="Century Gothic" panose="020B0502020202020204" pitchFamily="34" charset="0"/>
                <a:ea typeface="Coming Soon"/>
                <a:cs typeface="Coming Soon"/>
                <a:sym typeface="Coming Soon"/>
              </a:rPr>
              <a:t>If you story-tell and act out your story, your rehearsal brings your story to life.  </a:t>
            </a:r>
            <a:endParaRPr sz="2000" dirty="0">
              <a:solidFill>
                <a:schemeClr val="lt1"/>
              </a:solidFill>
              <a:latin typeface="Century Gothic" panose="020B0502020202020204" pitchFamily="34" charset="0"/>
              <a:ea typeface="Coming Soon"/>
              <a:cs typeface="Coming Soon"/>
              <a:sym typeface="Coming Soon"/>
            </a:endParaRPr>
          </a:p>
        </p:txBody>
      </p:sp>
      <p:pic>
        <p:nvPicPr>
          <p:cNvPr id="89" name="Google Shape;89;p18"/>
          <p:cNvPicPr preferRelativeResize="0"/>
          <p:nvPr/>
        </p:nvPicPr>
        <p:blipFill>
          <a:blip r:embed="rId3">
            <a:alphaModFix/>
          </a:blip>
          <a:stretch>
            <a:fillRect/>
          </a:stretch>
        </p:blipFill>
        <p:spPr>
          <a:xfrm>
            <a:off x="396274" y="1093850"/>
            <a:ext cx="1507050" cy="1462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04"/>
        <p:cNvGrpSpPr/>
        <p:nvPr/>
      </p:nvGrpSpPr>
      <p:grpSpPr>
        <a:xfrm>
          <a:off x="0" y="0"/>
          <a:ext cx="0" cy="0"/>
          <a:chOff x="0" y="0"/>
          <a:chExt cx="0" cy="0"/>
        </a:xfrm>
      </p:grpSpPr>
      <p:sp>
        <p:nvSpPr>
          <p:cNvPr id="106" name="Google Shape;106;p20"/>
          <p:cNvSpPr txBox="1">
            <a:spLocks noGrp="1"/>
          </p:cNvSpPr>
          <p:nvPr>
            <p:ph type="body" idx="1"/>
          </p:nvPr>
        </p:nvSpPr>
        <p:spPr>
          <a:xfrm>
            <a:off x="311700" y="901650"/>
            <a:ext cx="54495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 I’m going to use it to tell just one scene.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So - next we need to think about our first scene.  We have figured out Cinderella will be doing some kind of work for her mean stepsisters and then a letter arrives about a meeting to plan to save the town library.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07" name="Google Shape;107;p20"/>
          <p:cNvPicPr preferRelativeResize="0"/>
          <p:nvPr/>
        </p:nvPicPr>
        <p:blipFill rotWithShape="1">
          <a:blip r:embed="rId3">
            <a:alphaModFix/>
          </a:blip>
          <a:srcRect l="12825" r="10698"/>
          <a:stretch/>
        </p:blipFill>
        <p:spPr>
          <a:xfrm>
            <a:off x="5919925" y="1008525"/>
            <a:ext cx="3055975" cy="3996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1"/>
        <p:cNvGrpSpPr/>
        <p:nvPr/>
      </p:nvGrpSpPr>
      <p:grpSpPr>
        <a:xfrm>
          <a:off x="0" y="0"/>
          <a:ext cx="0" cy="0"/>
          <a:chOff x="0" y="0"/>
          <a:chExt cx="0" cy="0"/>
        </a:xfrm>
      </p:grpSpPr>
      <p:sp>
        <p:nvSpPr>
          <p:cNvPr id="113" name="Google Shape;113;p21"/>
          <p:cNvSpPr txBox="1">
            <a:spLocks noGrp="1"/>
          </p:cNvSpPr>
          <p:nvPr>
            <p:ph type="body" idx="1"/>
          </p:nvPr>
        </p:nvSpPr>
        <p:spPr>
          <a:xfrm>
            <a:off x="311700" y="712550"/>
            <a:ext cx="85206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Right now, list what is going to happen in this first scene - in detail.  We know Cinderella is working, but what is she doing, exactly?  Is she sitting?  Standing?  Who is near her? Who says what? Plan what happens first, then next, then next… across your fingers.  Go!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pic>
        <p:nvPicPr>
          <p:cNvPr id="114" name="Google Shape;114;p21"/>
          <p:cNvPicPr preferRelativeResize="0"/>
          <p:nvPr/>
        </p:nvPicPr>
        <p:blipFill>
          <a:blip r:embed="rId3">
            <a:alphaModFix/>
          </a:blip>
          <a:stretch>
            <a:fillRect/>
          </a:stretch>
        </p:blipFill>
        <p:spPr>
          <a:xfrm>
            <a:off x="3391175" y="2567275"/>
            <a:ext cx="2361650" cy="2500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18"/>
        <p:cNvGrpSpPr/>
        <p:nvPr/>
      </p:nvGrpSpPr>
      <p:grpSpPr>
        <a:xfrm>
          <a:off x="0" y="0"/>
          <a:ext cx="0" cy="0"/>
          <a:chOff x="0" y="0"/>
          <a:chExt cx="0" cy="0"/>
        </a:xfrm>
      </p:grpSpPr>
      <p:sp>
        <p:nvSpPr>
          <p:cNvPr id="120" name="Google Shape;120;p22"/>
          <p:cNvSpPr txBox="1">
            <a:spLocks noGrp="1"/>
          </p:cNvSpPr>
          <p:nvPr>
            <p:ph type="body" idx="1"/>
          </p:nvPr>
        </p:nvSpPr>
        <p:spPr>
          <a:xfrm>
            <a:off x="311700" y="130629"/>
            <a:ext cx="8520600" cy="4111221"/>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Questrial"/>
                <a:cs typeface="Questrial"/>
                <a:sym typeface="Questrial"/>
              </a:rPr>
              <a:t>“Cinderella is doing a job, like laundry, and then someone comes with the invitation to the library thing, and third, the sisters throw it away, and fourth, Cinderella says she wants to go, and fifth, they laugh at her.”  </a:t>
            </a:r>
            <a:endParaRPr sz="2400" dirty="0">
              <a:solidFill>
                <a:schemeClr val="l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0"/>
              </a:spcAft>
              <a:buNone/>
            </a:pPr>
            <a:endParaRPr sz="2400" dirty="0">
              <a:solidFill>
                <a:schemeClr val="lt1"/>
              </a:solidFill>
              <a:latin typeface="Century Gothic" panose="020B0502020202020204" pitchFamily="34" charset="0"/>
              <a:ea typeface="Questrial"/>
              <a:cs typeface="Questrial"/>
              <a:sym typeface="Questrial"/>
            </a:endParaRPr>
          </a:p>
          <a:p>
            <a:pPr marL="0" lvl="0" indent="0" algn="l" rtl="0">
              <a:lnSpc>
                <a:spcPct val="150000"/>
              </a:lnSpc>
              <a:spcBef>
                <a:spcPts val="0"/>
              </a:spcBef>
              <a:spcAft>
                <a:spcPts val="0"/>
              </a:spcAft>
              <a:buNone/>
            </a:pPr>
            <a:r>
              <a:rPr lang="en" sz="2400" dirty="0">
                <a:solidFill>
                  <a:schemeClr val="lt1"/>
                </a:solidFill>
                <a:latin typeface="Century Gothic" panose="020B0502020202020204" pitchFamily="34" charset="0"/>
                <a:ea typeface="Chelsea Market"/>
                <a:cs typeface="Chelsea Market"/>
                <a:sym typeface="Chelsea Market"/>
              </a:rPr>
              <a:t>Story-tell in ways that show what Cinderella is doing, and then who says or does what. Go!  </a:t>
            </a:r>
            <a:endParaRPr sz="2400"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4"/>
        <p:cNvGrpSpPr/>
        <p:nvPr/>
      </p:nvGrpSpPr>
      <p:grpSpPr>
        <a:xfrm>
          <a:off x="0" y="0"/>
          <a:ext cx="0" cy="0"/>
          <a:chOff x="0" y="0"/>
          <a:chExt cx="0" cy="0"/>
        </a:xfrm>
      </p:grpSpPr>
      <p:sp>
        <p:nvSpPr>
          <p:cNvPr id="126" name="Google Shape;126;p23"/>
          <p:cNvSpPr txBox="1">
            <a:spLocks noGrp="1"/>
          </p:cNvSpPr>
          <p:nvPr>
            <p:ph type="body" idx="1"/>
          </p:nvPr>
        </p:nvSpPr>
        <p:spPr>
          <a:xfrm>
            <a:off x="4450125" y="712550"/>
            <a:ext cx="4382100" cy="334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What great storytelling!  There are details filled in.  Who knows what people will say after the doorbell rings?  And what have you added to show that the stepsisters are mean to Cinderella?  </a:t>
            </a: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endParaRPr dirty="0">
              <a:solidFill>
                <a:schemeClr val="lt1"/>
              </a:solidFill>
              <a:latin typeface="Century Gothic" panose="020B0502020202020204" pitchFamily="34" charset="0"/>
              <a:ea typeface="Chelsea Market"/>
              <a:cs typeface="Chelsea Market"/>
              <a:sym typeface="Chelsea Market"/>
            </a:endParaRPr>
          </a:p>
          <a:p>
            <a:pPr marL="0" lvl="0" indent="0" algn="l" rtl="0">
              <a:lnSpc>
                <a:spcPct val="150000"/>
              </a:lnSpc>
              <a:spcBef>
                <a:spcPts val="0"/>
              </a:spcBef>
              <a:spcAft>
                <a:spcPts val="0"/>
              </a:spcAft>
              <a:buNone/>
            </a:pPr>
            <a:r>
              <a:rPr lang="en" dirty="0">
                <a:solidFill>
                  <a:schemeClr val="lt1"/>
                </a:solidFill>
                <a:latin typeface="Century Gothic" panose="020B0502020202020204" pitchFamily="34" charset="0"/>
                <a:ea typeface="Chelsea Market"/>
                <a:cs typeface="Chelsea Market"/>
                <a:sym typeface="Chelsea Market"/>
              </a:rPr>
              <a:t>Let’s add to our story!</a:t>
            </a:r>
            <a:endParaRPr dirty="0">
              <a:solidFill>
                <a:schemeClr val="lt1"/>
              </a:solidFill>
              <a:latin typeface="Century Gothic" panose="020B0502020202020204" pitchFamily="34" charset="0"/>
              <a:ea typeface="Chelsea Market"/>
              <a:cs typeface="Chelsea Market"/>
              <a:sym typeface="Chelsea Market"/>
            </a:endParaRPr>
          </a:p>
        </p:txBody>
      </p:sp>
      <p:sp>
        <p:nvSpPr>
          <p:cNvPr id="127" name="Google Shape;127;p23"/>
          <p:cNvSpPr/>
          <p:nvPr/>
        </p:nvSpPr>
        <p:spPr>
          <a:xfrm>
            <a:off x="416025" y="1550625"/>
            <a:ext cx="3933300" cy="359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23"/>
          <p:cNvPicPr preferRelativeResize="0"/>
          <p:nvPr/>
        </p:nvPicPr>
        <p:blipFill>
          <a:blip r:embed="rId3">
            <a:alphaModFix/>
          </a:blip>
          <a:stretch>
            <a:fillRect/>
          </a:stretch>
        </p:blipFill>
        <p:spPr>
          <a:xfrm>
            <a:off x="388916" y="1512775"/>
            <a:ext cx="3979069" cy="5214596"/>
          </a:xfrm>
          <a:prstGeom prst="rect">
            <a:avLst/>
          </a:prstGeom>
          <a:noFill/>
          <a:ln>
            <a:noFill/>
          </a:ln>
        </p:spPr>
      </p:pic>
      <p:sp>
        <p:nvSpPr>
          <p:cNvPr id="129" name="Google Shape;129;p23"/>
          <p:cNvSpPr txBox="1"/>
          <p:nvPr/>
        </p:nvSpPr>
        <p:spPr>
          <a:xfrm>
            <a:off x="882475" y="1916200"/>
            <a:ext cx="3366000" cy="3138900"/>
          </a:xfrm>
          <a:prstGeom prst="rect">
            <a:avLst/>
          </a:prstGeom>
          <a:noFill/>
          <a:ln>
            <a:noFill/>
          </a:ln>
        </p:spPr>
        <p:txBody>
          <a:bodyPr spcFirstLastPara="1" wrap="square" lIns="91425" tIns="91425" rIns="91425" bIns="91425" anchor="t" anchorCtr="0">
            <a:noAutofit/>
          </a:bodyPr>
          <a:lstStyle/>
          <a:p>
            <a:pPr marL="0" lvl="0" indent="0" algn="l" rtl="0">
              <a:lnSpc>
                <a:spcPct val="104000"/>
              </a:lnSpc>
              <a:spcBef>
                <a:spcPts val="0"/>
              </a:spcBef>
              <a:spcAft>
                <a:spcPts val="0"/>
              </a:spcAft>
              <a:buNone/>
            </a:pPr>
            <a:r>
              <a:rPr lang="en">
                <a:latin typeface="Questrial"/>
                <a:ea typeface="Questrial"/>
                <a:cs typeface="Questrial"/>
                <a:sym typeface="Questrial"/>
              </a:rPr>
              <a:t>	One </a:t>
            </a:r>
            <a:r>
              <a:rPr lang="en" dirty="0">
                <a:latin typeface="Questrial"/>
                <a:ea typeface="Questrial"/>
                <a:cs typeface="Questrial"/>
                <a:sym typeface="Questrial"/>
              </a:rPr>
              <a:t>sunny afternoon Cinderella was folding her stepsister’s gowns.  She had a whole mountain of more laundry to fold.  Then all of a sudden the doorbell rang.  </a:t>
            </a:r>
            <a:endParaRPr dirty="0">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3"/>
        <p:cNvGrpSpPr/>
        <p:nvPr/>
      </p:nvGrpSpPr>
      <p:grpSpPr>
        <a:xfrm>
          <a:off x="0" y="0"/>
          <a:ext cx="0" cy="0"/>
          <a:chOff x="0" y="0"/>
          <a:chExt cx="0" cy="0"/>
        </a:xfrm>
      </p:grpSpPr>
      <p:sp>
        <p:nvSpPr>
          <p:cNvPr id="135" name="Google Shape;135;p24"/>
          <p:cNvSpPr txBox="1">
            <a:spLocks noGrp="1"/>
          </p:cNvSpPr>
          <p:nvPr>
            <p:ph type="body" idx="1"/>
          </p:nvPr>
        </p:nvSpPr>
        <p:spPr>
          <a:xfrm>
            <a:off x="242650" y="1045029"/>
            <a:ext cx="4382100" cy="3007746"/>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lt1"/>
                </a:solidFill>
                <a:latin typeface="Century Gothic" panose="020B0502020202020204" pitchFamily="34" charset="0"/>
                <a:ea typeface="Chelsea Market"/>
                <a:cs typeface="Chelsea Market"/>
                <a:sym typeface="Chelsea Market"/>
              </a:rPr>
              <a:t>Remember, Cinderella is slaving away, and the stepsisters treat her horribly.  Make sure those big things shine through your version.  After you retell, keep going in the story, remembering to include specific actions and specific things people say.  </a:t>
            </a:r>
            <a:endParaRPr sz="2000" dirty="0">
              <a:solidFill>
                <a:schemeClr val="lt1"/>
              </a:solidFill>
              <a:latin typeface="Century Gothic" panose="020B0502020202020204" pitchFamily="34" charset="0"/>
              <a:ea typeface="Chelsea Market"/>
              <a:cs typeface="Chelsea Market"/>
              <a:sym typeface="Chelsea Market"/>
            </a:endParaRPr>
          </a:p>
        </p:txBody>
      </p:sp>
      <p:sp>
        <p:nvSpPr>
          <p:cNvPr id="136" name="Google Shape;136;p24"/>
          <p:cNvSpPr/>
          <p:nvPr/>
        </p:nvSpPr>
        <p:spPr>
          <a:xfrm>
            <a:off x="4981200" y="1512800"/>
            <a:ext cx="3933300" cy="3592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p24"/>
          <p:cNvPicPr preferRelativeResize="0"/>
          <p:nvPr/>
        </p:nvPicPr>
        <p:blipFill>
          <a:blip r:embed="rId3">
            <a:alphaModFix/>
          </a:blip>
          <a:stretch>
            <a:fillRect/>
          </a:stretch>
        </p:blipFill>
        <p:spPr>
          <a:xfrm>
            <a:off x="4954091" y="1474950"/>
            <a:ext cx="3979069" cy="5143500"/>
          </a:xfrm>
          <a:prstGeom prst="rect">
            <a:avLst/>
          </a:prstGeom>
          <a:noFill/>
          <a:ln>
            <a:noFill/>
          </a:ln>
        </p:spPr>
      </p:pic>
      <p:sp>
        <p:nvSpPr>
          <p:cNvPr id="138" name="Google Shape;138;p24"/>
          <p:cNvSpPr txBox="1"/>
          <p:nvPr/>
        </p:nvSpPr>
        <p:spPr>
          <a:xfrm>
            <a:off x="5447650" y="1878375"/>
            <a:ext cx="3366000" cy="3138900"/>
          </a:xfrm>
          <a:prstGeom prst="rect">
            <a:avLst/>
          </a:prstGeom>
          <a:noFill/>
          <a:ln>
            <a:noFill/>
          </a:ln>
        </p:spPr>
        <p:txBody>
          <a:bodyPr spcFirstLastPara="1" wrap="square" lIns="91425" tIns="91425" rIns="91425" bIns="91425" anchor="t" anchorCtr="0">
            <a:noAutofit/>
          </a:bodyPr>
          <a:lstStyle/>
          <a:p>
            <a:pPr marL="0" lvl="0" indent="0" algn="l" rtl="0">
              <a:lnSpc>
                <a:spcPct val="104000"/>
              </a:lnSpc>
              <a:spcBef>
                <a:spcPts val="0"/>
              </a:spcBef>
              <a:spcAft>
                <a:spcPts val="0"/>
              </a:spcAft>
              <a:buNone/>
            </a:pPr>
            <a:r>
              <a:rPr lang="en">
                <a:latin typeface="Questrial"/>
                <a:ea typeface="Questrial"/>
                <a:cs typeface="Questrial"/>
                <a:sym typeface="Questrial"/>
              </a:rPr>
              <a:t>     One sunny afternoon Cinderella was folding her stepsister’s gowns.  She had a whole mountain of more laundry to fold.  Then all of a sudden the doorbell rang.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“You lazy girl,” the mean stepsister said to Cinderella.  “Go get the mail.  Hurry.  Don’t waste time.”  </a:t>
            </a:r>
            <a:endParaRPr>
              <a:latin typeface="Questrial"/>
              <a:ea typeface="Questrial"/>
              <a:cs typeface="Questrial"/>
              <a:sym typeface="Questrial"/>
            </a:endParaRPr>
          </a:p>
          <a:p>
            <a:pPr marL="0" lvl="0" indent="0" algn="l" rtl="0">
              <a:lnSpc>
                <a:spcPct val="104000"/>
              </a:lnSpc>
              <a:spcBef>
                <a:spcPts val="0"/>
              </a:spcBef>
              <a:spcAft>
                <a:spcPts val="0"/>
              </a:spcAft>
              <a:buNone/>
            </a:pPr>
            <a:r>
              <a:rPr lang="en">
                <a:latin typeface="Questrial"/>
                <a:ea typeface="Questrial"/>
                <a:cs typeface="Questrial"/>
                <a:sym typeface="Questrial"/>
              </a:rPr>
              <a:t>     Cinderella went to the door.  </a:t>
            </a:r>
            <a:endParaRPr>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1310</Words>
  <Application>Microsoft Office PowerPoint</Application>
  <PresentationFormat>On-screen Show (16:9)</PresentationFormat>
  <Paragraphs>82</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Amatic SC</vt:lpstr>
      <vt:lpstr>Arial</vt:lpstr>
      <vt:lpstr>Century Gothic</vt:lpstr>
      <vt:lpstr>Chelsea Market</vt:lpstr>
      <vt:lpstr>Coming Soon</vt:lpstr>
      <vt:lpstr>Questrial</vt:lpstr>
      <vt:lpstr>Source Code Pro</vt:lpstr>
      <vt:lpstr>Beach Day</vt:lpstr>
      <vt:lpstr> Storytelling, Planning, and Drafting Adaptations of Fairy Tales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“How to Write a Fairy Tale Adaptation” Chart  Blank paper to make scene-planning booklets</dc:title>
  <dc:creator>Patricia Abel</dc:creator>
  <cp:lastModifiedBy>Lisa Darrow</cp:lastModifiedBy>
  <cp:revision>9</cp:revision>
  <dcterms:modified xsi:type="dcterms:W3CDTF">2020-04-16T16:08:39Z</dcterms:modified>
</cp:coreProperties>
</file>