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7" r:id="rId2"/>
    <p:sldId id="259" r:id="rId3"/>
    <p:sldId id="267" r:id="rId4"/>
    <p:sldId id="269" r:id="rId5"/>
    <p:sldId id="271" r:id="rId6"/>
    <p:sldId id="289" r:id="rId7"/>
    <p:sldId id="272" r:id="rId8"/>
    <p:sldId id="273" r:id="rId9"/>
    <p:sldId id="274" r:id="rId10"/>
    <p:sldId id="276" r:id="rId11"/>
    <p:sldId id="277" r:id="rId12"/>
    <p:sldId id="278" r:id="rId13"/>
    <p:sldId id="280" r:id="rId14"/>
    <p:sldId id="281" r:id="rId15"/>
    <p:sldId id="283" r:id="rId16"/>
    <p:sldId id="288"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d12d5357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d12d5357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d12d5357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d12d5357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d12d5357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d12d5357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af18ed779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af18ed779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eda75e1fa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eda75e1fa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edcdfc2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edcdfc2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af18ed77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af18ed77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eda75e1fa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eda75e1f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eda75e1f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eda75e1f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af18ed779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af18ed779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af18ed779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af18ed779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d12d5357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d12d5357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af18ed779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af18ed77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d12d5357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d12d5357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5KMtIYTXYq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8" Type="http://schemas.openxmlformats.org/officeDocument/2006/relationships/hyperlink" Target="http://thestorieslatells.blogspot.com/2008_07_01_archive.html" TargetMode="External"/><Relationship Id="rId3" Type="http://schemas.openxmlformats.org/officeDocument/2006/relationships/image" Target="../media/image10.jpg"/><Relationship Id="rId7"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kingschoollibrary.blogspot.com/2011/04/this-week-at-library-44-47.html" TargetMode="External"/><Relationship Id="rId5" Type="http://schemas.openxmlformats.org/officeDocument/2006/relationships/image" Target="../media/image11.JPG"/><Relationship Id="rId4" Type="http://schemas.openxmlformats.org/officeDocument/2006/relationships/hyperlink" Target="https://jbrary.com/grade-1-storytime-funny-stuf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2f34wjFQy3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JbUQpUKinKA"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0" dirty="0">
                <a:latin typeface="Century Gothic" panose="020B0502020202020204" pitchFamily="34" charset="0"/>
                <a:ea typeface="Chelsea Market"/>
                <a:cs typeface="Chelsea Market"/>
                <a:sym typeface="Chelsea Market"/>
              </a:rPr>
              <a:t>Adapting Classic Tales</a:t>
            </a:r>
            <a:endParaRPr sz="4000" b="0" dirty="0">
              <a:latin typeface="Century Gothic" panose="020B0502020202020204" pitchFamily="34" charset="0"/>
              <a:ea typeface="Chelsea Market"/>
              <a:cs typeface="Chelsea Market"/>
              <a:sym typeface="Chelsea Market"/>
            </a:endParaRPr>
          </a:p>
        </p:txBody>
      </p:sp>
      <p:sp>
        <p:nvSpPr>
          <p:cNvPr id="62" name="Google Shape;62;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latin typeface="Century Gothic" panose="020B0502020202020204" pitchFamily="34" charset="0"/>
                <a:ea typeface="Coming Soon"/>
                <a:cs typeface="Coming Soon"/>
                <a:sym typeface="Coming Soon"/>
              </a:rPr>
              <a:t>Once Upon a Time</a:t>
            </a:r>
            <a:endParaRPr sz="2400" dirty="0">
              <a:latin typeface="Century Gothic" panose="020B0502020202020204" pitchFamily="34" charset="0"/>
              <a:ea typeface="Coming Soon"/>
              <a:cs typeface="Coming Soon"/>
              <a:sym typeface="Coming Soo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07"/>
        <p:cNvGrpSpPr/>
        <p:nvPr/>
      </p:nvGrpSpPr>
      <p:grpSpPr>
        <a:xfrm>
          <a:off x="0" y="0"/>
          <a:ext cx="0" cy="0"/>
          <a:chOff x="0" y="0"/>
          <a:chExt cx="0" cy="0"/>
        </a:xfrm>
      </p:grpSpPr>
      <p:sp>
        <p:nvSpPr>
          <p:cNvPr id="209" name="Google Shape;209;p33"/>
          <p:cNvSpPr txBox="1"/>
          <p:nvPr/>
        </p:nvSpPr>
        <p:spPr>
          <a:xfrm>
            <a:off x="311700" y="791275"/>
            <a:ext cx="8223000" cy="296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Some of you ma</a:t>
            </a:r>
            <a:r>
              <a:rPr lang="en-US" sz="2400" dirty="0">
                <a:solidFill>
                  <a:schemeClr val="accent1"/>
                </a:solidFill>
                <a:latin typeface="Century Gothic" panose="020B0502020202020204" pitchFamily="34" charset="0"/>
                <a:ea typeface="Chelsea Market"/>
                <a:cs typeface="Chelsea Market"/>
                <a:sym typeface="Chelsea Market"/>
              </a:rPr>
              <a:t>y think </a:t>
            </a:r>
            <a:r>
              <a:rPr lang="en" sz="2400" dirty="0">
                <a:solidFill>
                  <a:schemeClr val="accent1"/>
                </a:solidFill>
                <a:latin typeface="Century Gothic" panose="020B0502020202020204" pitchFamily="34" charset="0"/>
                <a:ea typeface="Chelsea Market"/>
                <a:cs typeface="Chelsea Market"/>
                <a:sym typeface="Chelsea Market"/>
              </a:rPr>
              <a:t>that she made the change of the character because often people think </a:t>
            </a:r>
            <a:r>
              <a:rPr lang="en" sz="2400" i="1" dirty="0">
                <a:solidFill>
                  <a:schemeClr val="accent1"/>
                </a:solidFill>
                <a:latin typeface="Century Gothic" panose="020B0502020202020204" pitchFamily="34" charset="0"/>
                <a:ea typeface="Chelsea Market"/>
                <a:cs typeface="Chelsea Market"/>
                <a:sym typeface="Chelsea Market"/>
              </a:rPr>
              <a:t>Cinderella</a:t>
            </a:r>
            <a:r>
              <a:rPr lang="en" sz="2400" dirty="0">
                <a:solidFill>
                  <a:schemeClr val="accent1"/>
                </a:solidFill>
                <a:latin typeface="Century Gothic" panose="020B0502020202020204" pitchFamily="34" charset="0"/>
                <a:ea typeface="Chelsea Market"/>
                <a:cs typeface="Chelsea Market"/>
                <a:sym typeface="Chelsea Market"/>
              </a:rPr>
              <a:t> is a girls’ book, and Babette may have wanted to show that </a:t>
            </a:r>
            <a:r>
              <a:rPr lang="en" sz="2400" i="1" dirty="0">
                <a:solidFill>
                  <a:schemeClr val="accent1"/>
                </a:solidFill>
                <a:latin typeface="Century Gothic" panose="020B0502020202020204" pitchFamily="34" charset="0"/>
                <a:ea typeface="Chelsea Market"/>
                <a:cs typeface="Chelsea Market"/>
                <a:sym typeface="Chelsea Market"/>
              </a:rPr>
              <a:t>Cinderella</a:t>
            </a:r>
            <a:r>
              <a:rPr lang="en" sz="2400" dirty="0">
                <a:solidFill>
                  <a:schemeClr val="accent1"/>
                </a:solidFill>
                <a:latin typeface="Century Gothic" panose="020B0502020202020204" pitchFamily="34" charset="0"/>
                <a:ea typeface="Chelsea Market"/>
                <a:cs typeface="Chelsea Market"/>
                <a:sym typeface="Chelsea Market"/>
              </a:rPr>
              <a:t> is for everybody.  </a:t>
            </a: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That would be an important reason to </a:t>
            </a: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make a change too!  </a:t>
            </a: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endParaRPr dirty="0"/>
          </a:p>
        </p:txBody>
      </p:sp>
      <p:pic>
        <p:nvPicPr>
          <p:cNvPr id="210" name="Google Shape;210;p33"/>
          <p:cNvPicPr preferRelativeResize="0"/>
          <p:nvPr/>
        </p:nvPicPr>
        <p:blipFill>
          <a:blip r:embed="rId3">
            <a:alphaModFix/>
          </a:blip>
          <a:stretch>
            <a:fillRect/>
          </a:stretch>
        </p:blipFill>
        <p:spPr>
          <a:xfrm>
            <a:off x="6609396" y="2339421"/>
            <a:ext cx="2222904" cy="28347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14"/>
        <p:cNvGrpSpPr/>
        <p:nvPr/>
      </p:nvGrpSpPr>
      <p:grpSpPr>
        <a:xfrm>
          <a:off x="0" y="0"/>
          <a:ext cx="0" cy="0"/>
          <a:chOff x="0" y="0"/>
          <a:chExt cx="0" cy="0"/>
        </a:xfrm>
      </p:grpSpPr>
      <p:sp>
        <p:nvSpPr>
          <p:cNvPr id="216" name="Google Shape;216;p34"/>
          <p:cNvSpPr txBox="1">
            <a:spLocks noGrp="1"/>
          </p:cNvSpPr>
          <p:nvPr>
            <p:ph type="body" idx="1"/>
          </p:nvPr>
        </p:nvSpPr>
        <p:spPr>
          <a:xfrm>
            <a:off x="382800" y="1030800"/>
            <a:ext cx="8378400" cy="3081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Let’s start making a chart together. We can list things we notice along the way.  </a:t>
            </a:r>
            <a:endParaRPr dirty="0">
              <a:solidFill>
                <a:schemeClr val="accent1"/>
              </a:solidFill>
              <a:latin typeface="Century Gothic" panose="020B0502020202020204" pitchFamily="34" charset="0"/>
              <a:ea typeface="Chelsea Market"/>
              <a:cs typeface="Chelsea Market"/>
              <a:sym typeface="Chelsea Market"/>
            </a:endParaRPr>
          </a:p>
        </p:txBody>
      </p:sp>
      <p:sp>
        <p:nvSpPr>
          <p:cNvPr id="217" name="Google Shape;217;p34"/>
          <p:cNvSpPr/>
          <p:nvPr/>
        </p:nvSpPr>
        <p:spPr>
          <a:xfrm>
            <a:off x="1790125" y="2054850"/>
            <a:ext cx="5446200" cy="2206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latin typeface="Questrial"/>
                <a:ea typeface="Questrial"/>
                <a:cs typeface="Questrial"/>
                <a:sym typeface="Questrial"/>
              </a:rPr>
              <a:t>Ways Authors Adapt Fairy Tales</a:t>
            </a:r>
            <a:endParaRPr sz="2400" b="1" u="sng">
              <a:latin typeface="Questrial"/>
              <a:ea typeface="Questrial"/>
              <a:cs typeface="Questrial"/>
              <a:sym typeface="Questrial"/>
            </a:endParaRPr>
          </a:p>
          <a:p>
            <a:pPr marL="0" lvl="0" indent="0" algn="l" rtl="0">
              <a:spcBef>
                <a:spcPts val="0"/>
              </a:spcBef>
              <a:spcAft>
                <a:spcPts val="0"/>
              </a:spcAft>
              <a:buNone/>
            </a:pPr>
            <a:endParaRPr sz="1800" b="1">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 sz="1800">
                <a:latin typeface="Questrial"/>
                <a:ea typeface="Questrial"/>
                <a:cs typeface="Questrial"/>
                <a:sym typeface="Questrial"/>
              </a:rPr>
              <a:t>Changing the character</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en" sz="1800">
                <a:latin typeface="Questrial"/>
                <a:ea typeface="Questrial"/>
                <a:cs typeface="Questrial"/>
                <a:sym typeface="Questrial"/>
              </a:rPr>
              <a:t>From a girl to a boy</a:t>
            </a:r>
            <a:endParaRPr sz="1800">
              <a:latin typeface="Questrial"/>
              <a:ea typeface="Questrial"/>
              <a:cs typeface="Questrial"/>
              <a:sym typeface="Quest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21"/>
        <p:cNvGrpSpPr/>
        <p:nvPr/>
      </p:nvGrpSpPr>
      <p:grpSpPr>
        <a:xfrm>
          <a:off x="0" y="0"/>
          <a:ext cx="0" cy="0"/>
          <a:chOff x="0" y="0"/>
          <a:chExt cx="0" cy="0"/>
        </a:xfrm>
      </p:grpSpPr>
      <p:sp>
        <p:nvSpPr>
          <p:cNvPr id="223" name="Google Shape;223;p35"/>
          <p:cNvSpPr txBox="1">
            <a:spLocks noGrp="1"/>
          </p:cNvSpPr>
          <p:nvPr>
            <p:ph type="body" idx="1"/>
          </p:nvPr>
        </p:nvSpPr>
        <p:spPr>
          <a:xfrm>
            <a:off x="382800" y="640000"/>
            <a:ext cx="8378400" cy="4163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Let’s read on, and this time be ready to make your own additions to our list in your notebooks.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i="1" dirty="0">
                <a:solidFill>
                  <a:schemeClr val="accent1"/>
                </a:solidFill>
                <a:latin typeface="Century Gothic" panose="020B0502020202020204" pitchFamily="34" charset="0"/>
                <a:ea typeface="Questrial"/>
                <a:cs typeface="Questrial"/>
                <a:sym typeface="Questrial"/>
              </a:rPr>
              <a:t>	“Prince Cinders was not much of a prince.  He was small, spotty, scruffy and skinny.  He had three big hairy brothers who were always teasing him about his looks.  They spent their time going to the Palace Disco with princess girlfriends.  They made poor Prince Cinders stay behind and clean up after them.  When his work was done, he would sit by the fire and wish he was big and hairy like his brothers.  One </a:t>
            </a:r>
            <a:r>
              <a:rPr lang="en-US" sz="2000" i="1" dirty="0">
                <a:solidFill>
                  <a:schemeClr val="accent1"/>
                </a:solidFill>
                <a:latin typeface="Century Gothic" panose="020B0502020202020204" pitchFamily="34" charset="0"/>
                <a:ea typeface="Questrial"/>
                <a:cs typeface="Questrial"/>
                <a:sym typeface="Questrial"/>
              </a:rPr>
              <a:t>S</a:t>
            </a:r>
            <a:r>
              <a:rPr lang="en" sz="2000" i="1" dirty="0">
                <a:solidFill>
                  <a:schemeClr val="accent1"/>
                </a:solidFill>
                <a:latin typeface="Century Gothic" panose="020B0502020202020204" pitchFamily="34" charset="0"/>
                <a:ea typeface="Questrial"/>
                <a:cs typeface="Questrial"/>
                <a:sym typeface="Questrial"/>
              </a:rPr>
              <a:t>aturday night while he was washing the socks, a dirty fairy fell down the chimney.”</a:t>
            </a:r>
            <a:endParaRPr sz="2000" i="1" dirty="0">
              <a:solidFill>
                <a:schemeClr val="accent1"/>
              </a:solidFill>
              <a:latin typeface="Century Gothic" panose="020B0502020202020204" pitchFamily="34" charset="0"/>
              <a:ea typeface="Questrial"/>
              <a:cs typeface="Questrial"/>
              <a:sym typeface="Questrial"/>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r>
              <a:rPr lang="en" dirty="0">
                <a:solidFill>
                  <a:schemeClr val="lt1"/>
                </a:solidFill>
                <a:latin typeface="Chelsea Market"/>
                <a:ea typeface="Chelsea Market"/>
                <a:cs typeface="Chelsea Market"/>
                <a:sym typeface="Chelsea Market"/>
              </a:rPr>
              <a:t> </a:t>
            </a:r>
            <a:endParaRPr dirty="0">
              <a:solidFill>
                <a:schemeClr val="lt1"/>
              </a:solidFill>
              <a:latin typeface="Chelsea Market"/>
              <a:ea typeface="Chelsea Market"/>
              <a:cs typeface="Chelsea Market"/>
              <a:sym typeface="Chelsea Marke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34"/>
        <p:cNvGrpSpPr/>
        <p:nvPr/>
      </p:nvGrpSpPr>
      <p:grpSpPr>
        <a:xfrm>
          <a:off x="0" y="0"/>
          <a:ext cx="0" cy="0"/>
          <a:chOff x="0" y="0"/>
          <a:chExt cx="0" cy="0"/>
        </a:xfrm>
      </p:grpSpPr>
      <p:sp>
        <p:nvSpPr>
          <p:cNvPr id="236" name="Google Shape;236;p37"/>
          <p:cNvSpPr txBox="1"/>
          <p:nvPr/>
        </p:nvSpPr>
        <p:spPr>
          <a:xfrm>
            <a:off x="527421" y="267294"/>
            <a:ext cx="8460000" cy="98894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dirty="0">
                <a:solidFill>
                  <a:schemeClr val="accent1"/>
                </a:solidFill>
                <a:latin typeface="Century Gothic" panose="020B0502020202020204" pitchFamily="34" charset="0"/>
                <a:ea typeface="Chelsea Market"/>
                <a:cs typeface="Chelsea Market"/>
                <a:sym typeface="Chelsea Market"/>
              </a:rPr>
              <a:t>Babette’s fairy godmother is a dirty fairy. Let’s add that to our chart.  </a:t>
            </a:r>
            <a:endParaRPr sz="2800" b="1"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1800" b="1"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r>
              <a:rPr lang="en" sz="1800" dirty="0">
                <a:solidFill>
                  <a:schemeClr val="lt1"/>
                </a:solidFill>
                <a:latin typeface="Chelsea Market"/>
                <a:ea typeface="Chelsea Market"/>
                <a:cs typeface="Chelsea Market"/>
                <a:sym typeface="Chelsea Market"/>
              </a:rPr>
              <a:t> </a:t>
            </a:r>
            <a:endParaRPr sz="1800" dirty="0">
              <a:solidFill>
                <a:schemeClr val="lt1"/>
              </a:solidFill>
              <a:latin typeface="Chelsea Market"/>
              <a:ea typeface="Chelsea Market"/>
              <a:cs typeface="Chelsea Market"/>
              <a:sym typeface="Chelsea Market"/>
            </a:endParaRPr>
          </a:p>
        </p:txBody>
      </p:sp>
      <p:sp>
        <p:nvSpPr>
          <p:cNvPr id="237" name="Google Shape;237;p37"/>
          <p:cNvSpPr/>
          <p:nvPr/>
        </p:nvSpPr>
        <p:spPr>
          <a:xfrm>
            <a:off x="1437150" y="2054850"/>
            <a:ext cx="6215100" cy="2206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latin typeface="Questrial"/>
                <a:ea typeface="Questrial"/>
                <a:cs typeface="Questrial"/>
                <a:sym typeface="Questrial"/>
              </a:rPr>
              <a:t>Ways Authors Adapt Fairy Tales</a:t>
            </a:r>
            <a:endParaRPr sz="2400" b="1" u="sng">
              <a:latin typeface="Questrial"/>
              <a:ea typeface="Questrial"/>
              <a:cs typeface="Questrial"/>
              <a:sym typeface="Questrial"/>
            </a:endParaRPr>
          </a:p>
          <a:p>
            <a:pPr marL="0" lvl="0" indent="0" algn="l" rtl="0">
              <a:spcBef>
                <a:spcPts val="0"/>
              </a:spcBef>
              <a:spcAft>
                <a:spcPts val="0"/>
              </a:spcAft>
              <a:buNone/>
            </a:pPr>
            <a:endParaRPr sz="1800" b="1">
              <a:latin typeface="Questrial"/>
              <a:ea typeface="Questrial"/>
              <a:cs typeface="Questrial"/>
              <a:sym typeface="Questrial"/>
            </a:endParaRPr>
          </a:p>
          <a:p>
            <a:pPr marL="457200" lvl="0" indent="-342900" algn="l" rtl="0">
              <a:spcBef>
                <a:spcPts val="0"/>
              </a:spcBef>
              <a:spcAft>
                <a:spcPts val="0"/>
              </a:spcAft>
              <a:buSzPts val="1800"/>
              <a:buFont typeface="Questrial"/>
              <a:buChar char="★"/>
            </a:pPr>
            <a:r>
              <a:rPr lang="en" sz="1800">
                <a:latin typeface="Questrial"/>
                <a:ea typeface="Questrial"/>
                <a:cs typeface="Questrial"/>
                <a:sym typeface="Questrial"/>
              </a:rPr>
              <a:t>Changing the character</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en" sz="1800">
                <a:latin typeface="Questrial"/>
                <a:ea typeface="Questrial"/>
                <a:cs typeface="Questrial"/>
                <a:sym typeface="Questrial"/>
              </a:rPr>
              <a:t>From a girl to a boy</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en" sz="1800">
                <a:latin typeface="Questrial"/>
                <a:ea typeface="Questrial"/>
                <a:cs typeface="Questrial"/>
                <a:sym typeface="Questrial"/>
              </a:rPr>
              <a:t>From a fancy godmother to a less fancy one (dirty one)</a:t>
            </a:r>
            <a:endParaRPr sz="1800">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41"/>
        <p:cNvGrpSpPr/>
        <p:nvPr/>
      </p:nvGrpSpPr>
      <p:grpSpPr>
        <a:xfrm>
          <a:off x="0" y="0"/>
          <a:ext cx="0" cy="0"/>
          <a:chOff x="0" y="0"/>
          <a:chExt cx="0" cy="0"/>
        </a:xfrm>
      </p:grpSpPr>
      <p:sp>
        <p:nvSpPr>
          <p:cNvPr id="243" name="Google Shape;243;p38"/>
          <p:cNvSpPr txBox="1">
            <a:spLocks noGrp="1"/>
          </p:cNvSpPr>
          <p:nvPr>
            <p:ph type="body" idx="1"/>
          </p:nvPr>
        </p:nvSpPr>
        <p:spPr>
          <a:xfrm>
            <a:off x="376350" y="882450"/>
            <a:ext cx="8391300" cy="3081900"/>
          </a:xfrm>
          <a:prstGeom prst="rect">
            <a:avLst/>
          </a:prstGeom>
        </p:spPr>
        <p:txBody>
          <a:bodyPr spcFirstLastPara="1" wrap="square" lIns="91425" tIns="91425" rIns="91425" bIns="91425" anchor="t" anchorCtr="0">
            <a:noAutofit/>
          </a:bodyPr>
          <a:lstStyle/>
          <a:p>
            <a:pPr marL="2743200" lvl="0" indent="0" algn="l" rtl="0">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Writers, I am going to let you in on a secret.  When you make a theory or two about why an author did something, even when it’s not totally right, helps your own writing.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The theories you invent about how and why  authors adapt fairy tales will fuel your own writing work.  So keep taking notes!</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endParaRPr dirty="0">
              <a:solidFill>
                <a:schemeClr val="accent1"/>
              </a:solidFill>
              <a:latin typeface="Century Gothic" panose="020B0502020202020204" pitchFamily="34" charset="0"/>
              <a:ea typeface="Chelsea Market"/>
              <a:cs typeface="Chelsea Market"/>
              <a:sym typeface="Chelsea Market"/>
            </a:endParaRPr>
          </a:p>
        </p:txBody>
      </p:sp>
      <p:pic>
        <p:nvPicPr>
          <p:cNvPr id="244" name="Google Shape;244;p38"/>
          <p:cNvPicPr preferRelativeResize="0"/>
          <p:nvPr/>
        </p:nvPicPr>
        <p:blipFill>
          <a:blip r:embed="rId3">
            <a:alphaModFix/>
          </a:blip>
          <a:stretch>
            <a:fillRect/>
          </a:stretch>
        </p:blipFill>
        <p:spPr>
          <a:xfrm>
            <a:off x="376356" y="545000"/>
            <a:ext cx="2438124" cy="1734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55"/>
        <p:cNvGrpSpPr/>
        <p:nvPr/>
      </p:nvGrpSpPr>
      <p:grpSpPr>
        <a:xfrm>
          <a:off x="0" y="0"/>
          <a:ext cx="0" cy="0"/>
          <a:chOff x="0" y="0"/>
          <a:chExt cx="0" cy="0"/>
        </a:xfrm>
      </p:grpSpPr>
      <p:sp>
        <p:nvSpPr>
          <p:cNvPr id="257" name="Google Shape;257;p40"/>
          <p:cNvSpPr txBox="1">
            <a:spLocks noGrp="1"/>
          </p:cNvSpPr>
          <p:nvPr>
            <p:ph type="body" idx="1"/>
          </p:nvPr>
        </p:nvSpPr>
        <p:spPr>
          <a:xfrm>
            <a:off x="376350" y="302079"/>
            <a:ext cx="8391300" cy="36622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It will also be helpful to pay attention to </a:t>
            </a: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the fact that a lot of things stay the same </a:t>
            </a: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in an adaptation.  The trouble is usually </a:t>
            </a: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the same.  For example, Prince Cinders </a:t>
            </a: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sz="2400" i="1" dirty="0">
                <a:solidFill>
                  <a:schemeClr val="accent1"/>
                </a:solidFill>
                <a:latin typeface="Century Gothic" panose="020B0502020202020204" pitchFamily="34" charset="0"/>
                <a:ea typeface="Chelsea Market"/>
                <a:cs typeface="Chelsea Market"/>
                <a:sym typeface="Chelsea Market"/>
              </a:rPr>
              <a:t>still</a:t>
            </a:r>
            <a:r>
              <a:rPr lang="en" sz="2400" dirty="0">
                <a:solidFill>
                  <a:schemeClr val="accent1"/>
                </a:solidFill>
                <a:latin typeface="Century Gothic" panose="020B0502020202020204" pitchFamily="34" charset="0"/>
                <a:ea typeface="Chelsea Market"/>
                <a:cs typeface="Chelsea Market"/>
                <a:sym typeface="Chelsea Market"/>
              </a:rPr>
              <a:t> wants to go to the event where his </a:t>
            </a: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brothers are and he </a:t>
            </a:r>
            <a:r>
              <a:rPr lang="en" sz="2400" i="1" dirty="0">
                <a:solidFill>
                  <a:schemeClr val="accent1"/>
                </a:solidFill>
                <a:latin typeface="Century Gothic" panose="020B0502020202020204" pitchFamily="34" charset="0"/>
                <a:ea typeface="Chelsea Market"/>
                <a:cs typeface="Chelsea Market"/>
                <a:sym typeface="Chelsea Market"/>
              </a:rPr>
              <a:t>still </a:t>
            </a:r>
            <a:r>
              <a:rPr lang="en" sz="2400" dirty="0">
                <a:solidFill>
                  <a:schemeClr val="accent1"/>
                </a:solidFill>
                <a:latin typeface="Century Gothic" panose="020B0502020202020204" pitchFamily="34" charset="0"/>
                <a:ea typeface="Chelsea Market"/>
                <a:cs typeface="Chelsea Market"/>
                <a:sym typeface="Chelsea Market"/>
              </a:rPr>
              <a:t> cannot go </a:t>
            </a: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because he’s home doing chores.  </a:t>
            </a:r>
            <a:endParaRPr sz="2400" dirty="0">
              <a:solidFill>
                <a:schemeClr val="accent1"/>
              </a:solidFill>
              <a:latin typeface="Century Gothic" panose="020B0502020202020204" pitchFamily="34" charset="0"/>
              <a:ea typeface="Chelsea Market"/>
              <a:cs typeface="Chelsea Market"/>
              <a:sym typeface="Chelsea Market"/>
            </a:endParaRPr>
          </a:p>
        </p:txBody>
      </p:sp>
      <p:pic>
        <p:nvPicPr>
          <p:cNvPr id="258" name="Google Shape;258;p40" descr="This countdown timer is silent until it reaches 0:00, then makes a gentle cricket sound." title="10 Minute Timer">
            <a:hlinkClick r:id="rId3"/>
          </p:cNvPr>
          <p:cNvPicPr preferRelativeResize="0"/>
          <p:nvPr/>
        </p:nvPicPr>
        <p:blipFill>
          <a:blip r:embed="rId4">
            <a:alphaModFix/>
          </a:blip>
          <a:stretch>
            <a:fillRect/>
          </a:stretch>
        </p:blipFill>
        <p:spPr>
          <a:xfrm>
            <a:off x="6343649" y="2243975"/>
            <a:ext cx="2602125" cy="2270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93"/>
        <p:cNvGrpSpPr/>
        <p:nvPr/>
      </p:nvGrpSpPr>
      <p:grpSpPr>
        <a:xfrm>
          <a:off x="0" y="0"/>
          <a:ext cx="0" cy="0"/>
          <a:chOff x="0" y="0"/>
          <a:chExt cx="0" cy="0"/>
        </a:xfrm>
      </p:grpSpPr>
      <p:sp>
        <p:nvSpPr>
          <p:cNvPr id="295" name="Google Shape;295;p45"/>
          <p:cNvSpPr txBox="1">
            <a:spLocks noGrp="1"/>
          </p:cNvSpPr>
          <p:nvPr>
            <p:ph type="body" idx="1"/>
          </p:nvPr>
        </p:nvSpPr>
        <p:spPr>
          <a:xfrm>
            <a:off x="220436" y="22598"/>
            <a:ext cx="8440189" cy="3079832"/>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lang="en"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Tomorrow is an exciting day ! </a:t>
            </a:r>
            <a:r>
              <a:rPr lang="en-US" dirty="0">
                <a:solidFill>
                  <a:schemeClr val="accent1"/>
                </a:solidFill>
                <a:latin typeface="Century Gothic" panose="020B0502020202020204" pitchFamily="34" charset="0"/>
                <a:ea typeface="Chelsea Market"/>
                <a:cs typeface="Chelsea Market"/>
                <a:sym typeface="Chelsea Market"/>
              </a:rPr>
              <a:t>Y</a:t>
            </a:r>
            <a:r>
              <a:rPr lang="en" dirty="0">
                <a:solidFill>
                  <a:schemeClr val="accent1"/>
                </a:solidFill>
                <a:latin typeface="Century Gothic" panose="020B0502020202020204" pitchFamily="34" charset="0"/>
                <a:ea typeface="Chelsea Market"/>
                <a:cs typeface="Chelsea Market"/>
                <a:sym typeface="Chelsea Market"/>
              </a:rPr>
              <a:t>ou’re actually going to start working on your very own adaptations.  Everything you have noticed so far about adaptations will be very helpful. </a:t>
            </a: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You will be </a:t>
            </a:r>
            <a:r>
              <a:rPr lang="en-US" dirty="0">
                <a:solidFill>
                  <a:schemeClr val="accent1"/>
                </a:solidFill>
                <a:latin typeface="Century Gothic" panose="020B0502020202020204" pitchFamily="34" charset="0"/>
                <a:ea typeface="Chelsea Market"/>
                <a:cs typeface="Chelsea Market"/>
                <a:sym typeface="Chelsea Market"/>
              </a:rPr>
              <a:t>writing an adaptation of </a:t>
            </a:r>
            <a:r>
              <a:rPr lang="en-US" i="1" dirty="0">
                <a:solidFill>
                  <a:schemeClr val="accent1"/>
                </a:solidFill>
                <a:latin typeface="Century Gothic" panose="020B0502020202020204" pitchFamily="34" charset="0"/>
                <a:ea typeface="Chelsea Market"/>
                <a:cs typeface="Chelsea Market"/>
                <a:sym typeface="Chelsea Market"/>
              </a:rPr>
              <a:t>The Three Little Pigs</a:t>
            </a:r>
            <a:r>
              <a:rPr lang="en-US" dirty="0">
                <a:solidFill>
                  <a:schemeClr val="accent1"/>
                </a:solidFill>
                <a:latin typeface="Century Gothic" panose="020B0502020202020204" pitchFamily="34" charset="0"/>
                <a:ea typeface="Chelsea Market"/>
                <a:cs typeface="Chelsea Market"/>
                <a:sym typeface="Chelsea Market"/>
              </a:rPr>
              <a:t>.</a:t>
            </a:r>
            <a:r>
              <a:rPr lang="en" dirty="0">
                <a:solidFill>
                  <a:schemeClr val="accent1"/>
                </a:solidFill>
                <a:latin typeface="Century Gothic" panose="020B0502020202020204" pitchFamily="34" charset="0"/>
                <a:ea typeface="Chelsea Market"/>
                <a:cs typeface="Chelsea Market"/>
                <a:sym typeface="Chelsea Market"/>
              </a:rPr>
              <a:t> You may even have some ideas in mind for adaptations!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I can’t wait to see what you will come up </a:t>
            </a:r>
            <a:r>
              <a:rPr lang="en" dirty="0">
                <a:solidFill>
                  <a:schemeClr val="accent1"/>
                </a:solidFill>
                <a:latin typeface="Chelsea Market"/>
                <a:ea typeface="Chelsea Market"/>
                <a:cs typeface="Chelsea Market"/>
                <a:sym typeface="Chelsea Market"/>
              </a:rPr>
              <a:t>with.  </a:t>
            </a:r>
            <a:endParaRPr dirty="0">
              <a:solidFill>
                <a:schemeClr val="accen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b="1" dirty="0">
              <a:solidFill>
                <a:schemeClr val="lt1"/>
              </a:solidFill>
              <a:latin typeface="Chelsea Market"/>
              <a:ea typeface="Chelsea Market"/>
              <a:cs typeface="Chelsea Market"/>
              <a:sym typeface="Chelsea Market"/>
            </a:endParaRPr>
          </a:p>
        </p:txBody>
      </p:sp>
      <p:pic>
        <p:nvPicPr>
          <p:cNvPr id="3" name="Picture 2" descr="A picture containing box&#10;&#10;Description automatically generated">
            <a:extLst>
              <a:ext uri="{FF2B5EF4-FFF2-40B4-BE49-F238E27FC236}">
                <a16:creationId xmlns:a16="http://schemas.microsoft.com/office/drawing/2014/main" id="{58DB8BBB-DCB0-44B5-8429-619E94CE9A7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19208" y="2571750"/>
            <a:ext cx="1871066" cy="2380351"/>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B5FD73CF-9E5B-4023-840A-9A33EAFED0B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372329" y="3097688"/>
            <a:ext cx="2617115" cy="1854413"/>
          </a:xfrm>
          <a:prstGeom prst="rect">
            <a:avLst/>
          </a:prstGeom>
        </p:spPr>
      </p:pic>
      <p:pic>
        <p:nvPicPr>
          <p:cNvPr id="9" name="Picture 8" descr="A picture containing text, photo, table, bear&#10;&#10;Description automatically generated">
            <a:extLst>
              <a:ext uri="{FF2B5EF4-FFF2-40B4-BE49-F238E27FC236}">
                <a16:creationId xmlns:a16="http://schemas.microsoft.com/office/drawing/2014/main" id="{49E4DC06-862A-4DB7-AF1B-3FD421D97A3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73700" y="3271231"/>
            <a:ext cx="2168865" cy="16808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73"/>
        <p:cNvGrpSpPr/>
        <p:nvPr/>
      </p:nvGrpSpPr>
      <p:grpSpPr>
        <a:xfrm>
          <a:off x="0" y="0"/>
          <a:ext cx="0" cy="0"/>
          <a:chOff x="0" y="0"/>
          <a:chExt cx="0" cy="0"/>
        </a:xfrm>
      </p:grpSpPr>
      <p:sp>
        <p:nvSpPr>
          <p:cNvPr id="75" name="Google Shape;75;p16"/>
          <p:cNvSpPr txBox="1">
            <a:spLocks noGrp="1"/>
          </p:cNvSpPr>
          <p:nvPr>
            <p:ph type="body" idx="1"/>
          </p:nvPr>
        </p:nvSpPr>
        <p:spPr>
          <a:xfrm>
            <a:off x="188625" y="138793"/>
            <a:ext cx="8643600" cy="45475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1"/>
                </a:solidFill>
                <a:latin typeface="Century Gothic" panose="020B0502020202020204" pitchFamily="34" charset="0"/>
                <a:ea typeface="Happy Monkey"/>
                <a:cs typeface="Happy Monkey"/>
                <a:sym typeface="Happy Monkey"/>
              </a:rPr>
              <a:t>Whenever I read a fairy tale, I think about the fact that before fairy tales were ever written down, they were told and retold, time and time again, in different ways! </a:t>
            </a:r>
            <a:endParaRPr sz="2000" dirty="0">
              <a:solidFill>
                <a:schemeClr val="accent1"/>
              </a:solidFill>
              <a:latin typeface="Century Gothic" panose="020B0502020202020204" pitchFamily="34" charset="0"/>
              <a:ea typeface="Happy Monkey"/>
              <a:cs typeface="Happy Monkey"/>
              <a:sym typeface="Happy Monkey"/>
            </a:endParaRPr>
          </a:p>
          <a:p>
            <a:pPr marL="0" lvl="0" indent="0" algn="l" rtl="0">
              <a:spcBef>
                <a:spcPts val="1600"/>
              </a:spcBef>
              <a:spcAft>
                <a:spcPts val="0"/>
              </a:spcAft>
              <a:buNone/>
            </a:pPr>
            <a:endParaRPr dirty="0">
              <a:solidFill>
                <a:schemeClr val="accent1"/>
              </a:solidFill>
              <a:latin typeface="Happy Monkey"/>
              <a:ea typeface="Happy Monkey"/>
              <a:cs typeface="Happy Monkey"/>
              <a:sym typeface="Happy Monkey"/>
            </a:endParaRPr>
          </a:p>
          <a:p>
            <a:pPr marL="0" lvl="0" indent="0" algn="l" rtl="0">
              <a:spcBef>
                <a:spcPts val="1600"/>
              </a:spcBef>
              <a:spcAft>
                <a:spcPts val="0"/>
              </a:spcAft>
              <a:buNone/>
            </a:pPr>
            <a:endParaRPr dirty="0">
              <a:solidFill>
                <a:schemeClr val="accent1"/>
              </a:solidFill>
              <a:latin typeface="Happy Monkey"/>
              <a:ea typeface="Happy Monkey"/>
              <a:cs typeface="Happy Monkey"/>
              <a:sym typeface="Happy Monkey"/>
            </a:endParaRPr>
          </a:p>
          <a:p>
            <a:pPr marL="0" lvl="0" indent="0" algn="l" rtl="0">
              <a:spcBef>
                <a:spcPts val="1600"/>
              </a:spcBef>
              <a:spcAft>
                <a:spcPts val="0"/>
              </a:spcAft>
              <a:buNone/>
            </a:pPr>
            <a:endParaRPr dirty="0">
              <a:solidFill>
                <a:schemeClr val="accent1"/>
              </a:solidFill>
              <a:latin typeface="Happy Monkey"/>
              <a:ea typeface="Happy Monkey"/>
              <a:cs typeface="Happy Monkey"/>
              <a:sym typeface="Happy Monkey"/>
            </a:endParaRPr>
          </a:p>
          <a:p>
            <a:pPr marL="0" lvl="0" indent="0" algn="l" rtl="0">
              <a:spcBef>
                <a:spcPts val="1600"/>
              </a:spcBef>
              <a:spcAft>
                <a:spcPts val="1600"/>
              </a:spcAft>
              <a:buNone/>
            </a:pPr>
            <a:r>
              <a:rPr lang="en" sz="2000" dirty="0">
                <a:solidFill>
                  <a:schemeClr val="accent1"/>
                </a:solidFill>
                <a:latin typeface="Century Gothic" panose="020B0502020202020204" pitchFamily="34" charset="0"/>
                <a:ea typeface="Happy Monkey"/>
                <a:cs typeface="Happy Monkey"/>
                <a:sym typeface="Happy Monkey"/>
              </a:rPr>
              <a:t>They’ve been told and retold, passed from one person to another, because they work as stories.  Fairy tales are our most beloved stories of all time.  </a:t>
            </a:r>
            <a:endParaRPr sz="2000" dirty="0">
              <a:solidFill>
                <a:schemeClr val="accent1"/>
              </a:solidFill>
              <a:latin typeface="Century Gothic" panose="020B0502020202020204" pitchFamily="34" charset="0"/>
              <a:ea typeface="Happy Monkey"/>
              <a:cs typeface="Happy Monkey"/>
              <a:sym typeface="Happy Monkey"/>
            </a:endParaRPr>
          </a:p>
        </p:txBody>
      </p:sp>
      <p:pic>
        <p:nvPicPr>
          <p:cNvPr id="76" name="Google Shape;76;p16"/>
          <p:cNvPicPr preferRelativeResize="0"/>
          <p:nvPr/>
        </p:nvPicPr>
        <p:blipFill>
          <a:blip r:embed="rId3">
            <a:alphaModFix/>
          </a:blip>
          <a:stretch>
            <a:fillRect/>
          </a:stretch>
        </p:blipFill>
        <p:spPr>
          <a:xfrm rot="541034">
            <a:off x="3201375" y="551066"/>
            <a:ext cx="2741250" cy="27412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algn="r"/>
            <a:r>
              <a:rPr lang="en-US" sz="2000" dirty="0">
                <a:latin typeface="Century Gothic" panose="020B0502020202020204" pitchFamily="34" charset="0"/>
                <a:ea typeface="Chelsea Market"/>
                <a:cs typeface="Chelsea Market"/>
                <a:sym typeface="Chelsea Market"/>
              </a:rPr>
              <a:t>Today we are going to start learning about fairy tale adaptations.  </a:t>
            </a:r>
            <a:br>
              <a:rPr lang="en-US" sz="2000" dirty="0">
                <a:latin typeface="Century Gothic" panose="020B0502020202020204" pitchFamily="34" charset="0"/>
                <a:ea typeface="Chelsea Market"/>
                <a:cs typeface="Chelsea Market"/>
                <a:sym typeface="Chelsea Market"/>
              </a:rPr>
            </a:br>
            <a:endParaRPr sz="2000" dirty="0">
              <a:latin typeface="Century Gothic" panose="020B0502020202020204" pitchFamily="34" charset="0"/>
            </a:endParaRPr>
          </a:p>
        </p:txBody>
      </p:sp>
      <p:sp>
        <p:nvSpPr>
          <p:cNvPr id="145" name="Google Shape;145;p24"/>
          <p:cNvSpPr txBox="1">
            <a:spLocks noGrp="1"/>
          </p:cNvSpPr>
          <p:nvPr>
            <p:ph type="body" idx="1"/>
          </p:nvPr>
        </p:nvSpPr>
        <p:spPr>
          <a:xfrm>
            <a:off x="173400" y="726621"/>
            <a:ext cx="8658900" cy="2895772"/>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Writers write adaptations all the time.  They take a classic story and they write a different version of it.  Writers call this kind of writing an “adaptation.”  Although writers adapt all sorts of stories, there is one kind of story that writers especially adapt - fairy tales! </a:t>
            </a:r>
            <a:endParaRPr dirty="0">
              <a:solidFill>
                <a:schemeClr val="accent1"/>
              </a:solidFill>
              <a:latin typeface="Century Gothic" panose="020B0502020202020204" pitchFamily="34" charset="0"/>
              <a:ea typeface="Chelsea Market"/>
              <a:cs typeface="Chelsea Market"/>
              <a:sym typeface="Chelsea Market"/>
            </a:endParaRPr>
          </a:p>
          <a:p>
            <a:pPr marL="1828800" lvl="0" indent="0" algn="l" rtl="0">
              <a:lnSpc>
                <a:spcPct val="150000"/>
              </a:lnSpc>
              <a:spcBef>
                <a:spcPts val="1600"/>
              </a:spcBef>
              <a:spcAft>
                <a:spcPts val="0"/>
              </a:spcAft>
              <a:buNone/>
            </a:pPr>
            <a:endParaRPr dirty="0">
              <a:solidFill>
                <a:schemeClr val="accent1"/>
              </a:solidFill>
              <a:latin typeface="Questrial"/>
              <a:ea typeface="Questrial"/>
              <a:cs typeface="Questrial"/>
              <a:sym typeface="Questrial"/>
            </a:endParaRPr>
          </a:p>
          <a:p>
            <a:pPr marL="0" lvl="0" indent="0" algn="l" rtl="0">
              <a:lnSpc>
                <a:spcPct val="150000"/>
              </a:lnSpc>
              <a:spcBef>
                <a:spcPts val="1600"/>
              </a:spcBef>
              <a:spcAft>
                <a:spcPts val="1600"/>
              </a:spcAft>
              <a:buNone/>
            </a:pPr>
            <a:endParaRPr dirty="0">
              <a:solidFill>
                <a:schemeClr val="accent1"/>
              </a:solidFill>
              <a:latin typeface="Happy Monkey"/>
              <a:ea typeface="Happy Monkey"/>
              <a:cs typeface="Happy Monkey"/>
              <a:sym typeface="Happy Monkey"/>
            </a:endParaRPr>
          </a:p>
        </p:txBody>
      </p:sp>
      <p:pic>
        <p:nvPicPr>
          <p:cNvPr id="146" name="Google Shape;146;p24"/>
          <p:cNvPicPr preferRelativeResize="0"/>
          <p:nvPr/>
        </p:nvPicPr>
        <p:blipFill>
          <a:blip r:embed="rId3">
            <a:alphaModFix/>
          </a:blip>
          <a:stretch>
            <a:fillRect/>
          </a:stretch>
        </p:blipFill>
        <p:spPr>
          <a:xfrm>
            <a:off x="2120575" y="2487800"/>
            <a:ext cx="4902850" cy="265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r>
              <a:rPr lang="en" sz="2800" dirty="0">
                <a:latin typeface="Century Gothic" panose="020B0502020202020204" pitchFamily="34" charset="0"/>
                <a:ea typeface="Chelsea Market"/>
                <a:cs typeface="Chelsea Market"/>
                <a:sym typeface="Chelsea Market"/>
              </a:rPr>
              <a:t>We need to know how to writ</a:t>
            </a:r>
            <a:r>
              <a:rPr lang="en-US" sz="2800" dirty="0">
                <a:latin typeface="Century Gothic" panose="020B0502020202020204" pitchFamily="34" charset="0"/>
                <a:ea typeface="Chelsea Market"/>
                <a:cs typeface="Chelsea Market"/>
                <a:sym typeface="Chelsea Market"/>
              </a:rPr>
              <a:t>e a </a:t>
            </a:r>
            <a:r>
              <a:rPr lang="en" sz="2800" dirty="0">
                <a:latin typeface="Century Gothic" panose="020B0502020202020204" pitchFamily="34" charset="0"/>
                <a:ea typeface="Chelsea Market"/>
                <a:cs typeface="Chelsea Market"/>
                <a:sym typeface="Chelsea Market"/>
              </a:rPr>
              <a:t> fairy tale adaptations.  </a:t>
            </a:r>
            <a:br>
              <a:rPr lang="en" sz="1400" dirty="0">
                <a:latin typeface="Chelsea Market"/>
                <a:ea typeface="Chelsea Market"/>
                <a:cs typeface="Chelsea Market"/>
                <a:sym typeface="Chelsea Market"/>
              </a:rPr>
            </a:br>
            <a:endParaRPr sz="1400" dirty="0"/>
          </a:p>
        </p:txBody>
      </p:sp>
      <p:sp>
        <p:nvSpPr>
          <p:cNvPr id="159" name="Google Shape;159;p26"/>
          <p:cNvSpPr txBox="1">
            <a:spLocks noGrp="1"/>
          </p:cNvSpPr>
          <p:nvPr>
            <p:ph type="body" idx="1"/>
          </p:nvPr>
        </p:nvSpPr>
        <p:spPr>
          <a:xfrm>
            <a:off x="173400" y="1600199"/>
            <a:ext cx="8658900" cy="2881993"/>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lang="en" dirty="0">
              <a:solidFill>
                <a:schemeClr val="accen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lang="en" dirty="0">
              <a:solidFill>
                <a:schemeClr val="accent1"/>
              </a:solidFill>
              <a:latin typeface="Chelsea Market"/>
              <a:ea typeface="Chelsea Market"/>
              <a:cs typeface="Chelsea Market"/>
              <a:sym typeface="Chelsea Market"/>
            </a:endParaRPr>
          </a:p>
          <a:p>
            <a:pPr marL="114300" indent="0">
              <a:buNone/>
            </a:pPr>
            <a:r>
              <a:rPr lang="en" sz="2400" dirty="0">
                <a:solidFill>
                  <a:schemeClr val="accent1"/>
                </a:solidFill>
                <a:latin typeface="Century Gothic" panose="020B0502020202020204" pitchFamily="34" charset="0"/>
                <a:ea typeface="Chelsea Market"/>
                <a:cs typeface="Chelsea Market"/>
                <a:sym typeface="Chelsea Market"/>
              </a:rPr>
              <a:t>Watch </a:t>
            </a:r>
            <a:r>
              <a:rPr lang="en-US" sz="2400" dirty="0">
                <a:solidFill>
                  <a:schemeClr val="accent1"/>
                </a:solidFill>
                <a:latin typeface="Century Gothic" panose="020B0502020202020204" pitchFamily="34" charset="0"/>
                <a:ea typeface="Chelsea Market"/>
                <a:cs typeface="Chelsea Market"/>
                <a:sym typeface="Chelsea Market"/>
              </a:rPr>
              <a:t>Writing Lesson: Fractured Fairy Tales</a:t>
            </a:r>
            <a:endParaRPr lang="en-US" sz="2400" b="1" dirty="0">
              <a:latin typeface="Century Gothic" panose="020B0502020202020204" pitchFamily="34" charset="0"/>
            </a:endParaRPr>
          </a:p>
          <a:p>
            <a:pPr marL="114300" indent="0">
              <a:buNone/>
            </a:pPr>
            <a:r>
              <a:rPr lang="en-US" dirty="0"/>
              <a:t> </a:t>
            </a:r>
          </a:p>
          <a:p>
            <a:pPr marL="0" lvl="0" indent="0" algn="l" rtl="0">
              <a:lnSpc>
                <a:spcPct val="150000"/>
              </a:lnSpc>
              <a:spcBef>
                <a:spcPts val="0"/>
              </a:spcBef>
              <a:spcAft>
                <a:spcPts val="0"/>
              </a:spcAft>
              <a:buNone/>
            </a:pPr>
            <a:endParaRPr lang="en-US" dirty="0">
              <a:solidFill>
                <a:schemeClr val="accent1"/>
              </a:solidFill>
              <a:latin typeface="Chelsea Market"/>
              <a:ea typeface="Chelsea Market"/>
              <a:cs typeface="Chelsea Market"/>
              <a:sym typeface="Chelsea Market"/>
            </a:endParaRPr>
          </a:p>
          <a:p>
            <a:pPr marL="0" lvl="0" indent="0">
              <a:lnSpc>
                <a:spcPct val="150000"/>
              </a:lnSpc>
              <a:buNone/>
            </a:pPr>
            <a:r>
              <a:rPr lang="en-US" dirty="0">
                <a:hlinkClick r:id="rId3"/>
              </a:rPr>
              <a:t>https://www.youtube.com/watch?v=2f34wjFQy3s</a:t>
            </a:r>
            <a:endParaRPr lang="en-US" dirty="0">
              <a:solidFill>
                <a:schemeClr val="accen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accent1"/>
              </a:solidFill>
              <a:latin typeface="Chelsea Market"/>
              <a:ea typeface="Chelsea Market"/>
              <a:cs typeface="Chelsea Market"/>
              <a:sym typeface="Chelsea Market"/>
            </a:endParaRPr>
          </a:p>
          <a:p>
            <a:pPr marL="1828800" lvl="0" indent="0" algn="l" rtl="0">
              <a:lnSpc>
                <a:spcPct val="150000"/>
              </a:lnSpc>
              <a:spcBef>
                <a:spcPts val="1600"/>
              </a:spcBef>
              <a:spcAft>
                <a:spcPts val="0"/>
              </a:spcAft>
              <a:buNone/>
            </a:pPr>
            <a:endParaRPr dirty="0">
              <a:solidFill>
                <a:schemeClr val="accent1"/>
              </a:solidFill>
              <a:latin typeface="Questrial"/>
              <a:ea typeface="Questrial"/>
              <a:cs typeface="Questrial"/>
              <a:sym typeface="Questrial"/>
            </a:endParaRPr>
          </a:p>
          <a:p>
            <a:pPr marL="0" lvl="0" indent="0" algn="l" rtl="0">
              <a:lnSpc>
                <a:spcPct val="150000"/>
              </a:lnSpc>
              <a:spcBef>
                <a:spcPts val="1600"/>
              </a:spcBef>
              <a:spcAft>
                <a:spcPts val="1600"/>
              </a:spcAft>
              <a:buNone/>
            </a:pPr>
            <a:endParaRPr dirty="0">
              <a:solidFill>
                <a:schemeClr val="accent1"/>
              </a:solidFill>
              <a:latin typeface="Happy Monkey"/>
              <a:ea typeface="Happy Monkey"/>
              <a:cs typeface="Happy Monkey"/>
              <a:sym typeface="Happy Monke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171"/>
        <p:cNvGrpSpPr/>
        <p:nvPr/>
      </p:nvGrpSpPr>
      <p:grpSpPr>
        <a:xfrm>
          <a:off x="0" y="0"/>
          <a:ext cx="0" cy="0"/>
          <a:chOff x="0" y="0"/>
          <a:chExt cx="0" cy="0"/>
        </a:xfrm>
      </p:grpSpPr>
      <p:sp>
        <p:nvSpPr>
          <p:cNvPr id="173" name="Google Shape;173;p28"/>
          <p:cNvSpPr txBox="1">
            <a:spLocks noGrp="1"/>
          </p:cNvSpPr>
          <p:nvPr>
            <p:ph type="body" idx="1"/>
          </p:nvPr>
        </p:nvSpPr>
        <p:spPr>
          <a:xfrm>
            <a:off x="382800" y="562100"/>
            <a:ext cx="8378400" cy="334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I do not know how authors go about adapting fairy tales, but I do know how to answer that question.  When we wanted to know how information writers write leads, we read information books!  So… I am thinking if we want to know more about adapting fairy tales, then we should read some adapted fairy tales!</a:t>
            </a:r>
            <a:endParaRPr dirty="0">
              <a:solidFill>
                <a:schemeClr val="accent1"/>
              </a:solidFill>
              <a:latin typeface="Century Gothic" panose="020B0502020202020204" pitchFamily="34" charset="0"/>
              <a:ea typeface="Chelsea Market"/>
              <a:cs typeface="Chelsea Market"/>
              <a:sym typeface="Chelsea Market"/>
            </a:endParaRPr>
          </a:p>
        </p:txBody>
      </p:sp>
      <p:pic>
        <p:nvPicPr>
          <p:cNvPr id="174" name="Google Shape;174;p28"/>
          <p:cNvPicPr preferRelativeResize="0"/>
          <p:nvPr/>
        </p:nvPicPr>
        <p:blipFill>
          <a:blip r:embed="rId3">
            <a:alphaModFix/>
          </a:blip>
          <a:stretch>
            <a:fillRect/>
          </a:stretch>
        </p:blipFill>
        <p:spPr>
          <a:xfrm>
            <a:off x="3094961" y="2433050"/>
            <a:ext cx="2954074" cy="2584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4B20-9B5A-4CF8-B870-56E33C423C5A}"/>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 Read </a:t>
            </a:r>
            <a:r>
              <a:rPr lang="en-US" i="1" dirty="0">
                <a:latin typeface="Calibri" panose="020F0502020204030204" pitchFamily="34" charset="0"/>
                <a:ea typeface="Calibri" panose="020F0502020204030204" pitchFamily="34" charset="0"/>
                <a:cs typeface="Times New Roman" panose="02020603050405020304" pitchFamily="18" charset="0"/>
              </a:rPr>
              <a:t>The Three Little Javelinas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Rectangle 2">
            <a:extLst>
              <a:ext uri="{FF2B5EF4-FFF2-40B4-BE49-F238E27FC236}">
                <a16:creationId xmlns:a16="http://schemas.microsoft.com/office/drawing/2014/main" id="{5D61FAD8-3BC7-4187-9FA5-8A522171A88F}"/>
              </a:ext>
            </a:extLst>
          </p:cNvPr>
          <p:cNvSpPr/>
          <p:nvPr/>
        </p:nvSpPr>
        <p:spPr>
          <a:xfrm>
            <a:off x="710292" y="2126409"/>
            <a:ext cx="7168243" cy="407035"/>
          </a:xfrm>
          <a:prstGeom prst="rect">
            <a:avLst/>
          </a:prstGeom>
        </p:spPr>
        <p:txBody>
          <a:bodyPr wrap="square">
            <a:spAutoFit/>
          </a:bodyPr>
          <a:lstStyle/>
          <a:p>
            <a:pPr>
              <a:lnSpc>
                <a:spcPct val="107000"/>
              </a:lnSpc>
              <a:spcAft>
                <a:spcPts val="800"/>
              </a:spcAft>
            </a:pP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https://www.youtube.com/watch?v=JbUQpUKinKA</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959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178"/>
        <p:cNvGrpSpPr/>
        <p:nvPr/>
      </p:nvGrpSpPr>
      <p:grpSpPr>
        <a:xfrm>
          <a:off x="0" y="0"/>
          <a:ext cx="0" cy="0"/>
          <a:chOff x="0" y="0"/>
          <a:chExt cx="0" cy="0"/>
        </a:xfrm>
      </p:grpSpPr>
      <p:sp>
        <p:nvSpPr>
          <p:cNvPr id="180" name="Google Shape;180;p29"/>
          <p:cNvSpPr txBox="1">
            <a:spLocks noGrp="1"/>
          </p:cNvSpPr>
          <p:nvPr>
            <p:ph type="body" idx="1"/>
          </p:nvPr>
        </p:nvSpPr>
        <p:spPr>
          <a:xfrm>
            <a:off x="382800" y="750375"/>
            <a:ext cx="4899300" cy="3340200"/>
          </a:xfrm>
          <a:prstGeom prst="rect">
            <a:avLst/>
          </a:prstGeom>
        </p:spPr>
        <p:txBody>
          <a:bodyPr spcFirstLastPara="1" wrap="square" lIns="91425" tIns="91425" rIns="91425" bIns="91425" anchor="t" anchorCtr="0">
            <a:noAutofit/>
          </a:bodyPr>
          <a:lstStyle/>
          <a:p>
            <a:pPr marL="0" lvl="0" indent="0">
              <a:buNone/>
            </a:pPr>
            <a:r>
              <a:rPr lang="en" sz="2000" dirty="0">
                <a:solidFill>
                  <a:schemeClr val="accent1"/>
                </a:solidFill>
                <a:latin typeface="Century Gothic" panose="020B0502020202020204" pitchFamily="34" charset="0"/>
                <a:ea typeface="Chelsea Market"/>
                <a:cs typeface="Chelsea Market"/>
                <a:sym typeface="Chelsea Market"/>
              </a:rPr>
              <a:t>I know you have heard </a:t>
            </a:r>
            <a:r>
              <a:rPr lang="en-US" sz="2000" dirty="0">
                <a:solidFill>
                  <a:schemeClr val="accent1"/>
                </a:solidFill>
                <a:latin typeface="Century Gothic" panose="020B0502020202020204" pitchFamily="34" charset="0"/>
                <a:ea typeface="Chelsea Market"/>
                <a:cs typeface="Chelsea Market"/>
                <a:sym typeface="Chelsea Market"/>
              </a:rPr>
              <a:t>the </a:t>
            </a:r>
            <a:r>
              <a:rPr lang="en" sz="2000" dirty="0">
                <a:solidFill>
                  <a:schemeClr val="accent1"/>
                </a:solidFill>
                <a:latin typeface="Century Gothic" panose="020B0502020202020204" pitchFamily="34" charset="0"/>
                <a:ea typeface="Chelsea Market"/>
                <a:cs typeface="Chelsea Market"/>
                <a:sym typeface="Chelsea Market"/>
              </a:rPr>
              <a:t>adaptation of </a:t>
            </a:r>
            <a:r>
              <a:rPr lang="en" sz="2000" i="1" dirty="0">
                <a:solidFill>
                  <a:schemeClr val="accent1"/>
                </a:solidFill>
                <a:latin typeface="Century Gothic" panose="020B0502020202020204" pitchFamily="34" charset="0"/>
                <a:ea typeface="Chelsea Market"/>
                <a:cs typeface="Chelsea Market"/>
                <a:sym typeface="Chelsea Market"/>
              </a:rPr>
              <a:t>Cinderella, Prince Cinde</a:t>
            </a:r>
            <a:r>
              <a:rPr lang="en-US" sz="2000" i="1" dirty="0" err="1">
                <a:solidFill>
                  <a:schemeClr val="accent1"/>
                </a:solidFill>
                <a:latin typeface="Century Gothic" panose="020B0502020202020204" pitchFamily="34" charset="0"/>
                <a:ea typeface="Chelsea Market"/>
                <a:cs typeface="Chelsea Market"/>
                <a:sym typeface="Chelsea Market"/>
              </a:rPr>
              <a:t>rs</a:t>
            </a:r>
            <a:r>
              <a:rPr lang="en-US" sz="2000" i="1" dirty="0">
                <a:solidFill>
                  <a:schemeClr val="accent1"/>
                </a:solidFill>
                <a:latin typeface="Century Gothic" panose="020B0502020202020204" pitchFamily="34" charset="0"/>
                <a:ea typeface="Chelsea Market"/>
                <a:cs typeface="Chelsea Market"/>
                <a:sym typeface="Chelsea Market"/>
              </a:rPr>
              <a:t>  </a:t>
            </a:r>
            <a:r>
              <a:rPr lang="en" sz="2000" dirty="0">
                <a:solidFill>
                  <a:schemeClr val="accent1"/>
                </a:solidFill>
                <a:latin typeface="Century Gothic" panose="020B0502020202020204" pitchFamily="34" charset="0"/>
                <a:ea typeface="Chelsea Market"/>
                <a:cs typeface="Chelsea Market"/>
                <a:sym typeface="Chelsea Market"/>
              </a:rPr>
              <a:t>by Babette Cole.  Let’s look at that adaptation again and think, “When </a:t>
            </a:r>
            <a:r>
              <a:rPr lang="en" sz="2000" i="1" dirty="0">
                <a:solidFill>
                  <a:schemeClr val="accent1"/>
                </a:solidFill>
                <a:latin typeface="Century Gothic" panose="020B0502020202020204" pitchFamily="34" charset="0"/>
                <a:ea typeface="Chelsea Market"/>
                <a:cs typeface="Chelsea Market"/>
                <a:sym typeface="Chelsea Market"/>
              </a:rPr>
              <a:t>this</a:t>
            </a:r>
            <a:r>
              <a:rPr lang="en" sz="2000" dirty="0">
                <a:solidFill>
                  <a:schemeClr val="accent1"/>
                </a:solidFill>
                <a:latin typeface="Century Gothic" panose="020B0502020202020204" pitchFamily="34" charset="0"/>
                <a:ea typeface="Chelsea Market"/>
                <a:cs typeface="Chelsea Market"/>
                <a:sym typeface="Chelsea Market"/>
              </a:rPr>
              <a:t> author adapted the original story, what did she change?” And also, “What does the author seem to be trying to do when they changed some things and not others?”</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ctr" rtl="0">
              <a:lnSpc>
                <a:spcPct val="115000"/>
              </a:lnSpc>
              <a:spcBef>
                <a:spcPts val="0"/>
              </a:spcBef>
              <a:spcAft>
                <a:spcPts val="0"/>
              </a:spcAft>
              <a:buNone/>
            </a:pPr>
            <a:endParaRPr sz="2000" b="1" dirty="0">
              <a:solidFill>
                <a:schemeClr val="accent1"/>
              </a:solidFill>
              <a:latin typeface="Questrial"/>
              <a:ea typeface="Questrial"/>
              <a:cs typeface="Questrial"/>
              <a:sym typeface="Questrial"/>
            </a:endParaRPr>
          </a:p>
          <a:p>
            <a:pPr marL="0" lvl="0" indent="0" algn="ctr" rtl="0">
              <a:lnSpc>
                <a:spcPct val="115000"/>
              </a:lnSpc>
              <a:spcBef>
                <a:spcPts val="0"/>
              </a:spcBef>
              <a:spcAft>
                <a:spcPts val="0"/>
              </a:spcAft>
              <a:buNone/>
            </a:pPr>
            <a:endParaRPr sz="2000" b="1" dirty="0">
              <a:solidFill>
                <a:schemeClr val="accent1"/>
              </a:solidFill>
              <a:latin typeface="Questrial"/>
              <a:ea typeface="Questrial"/>
              <a:cs typeface="Questrial"/>
              <a:sym typeface="Questrial"/>
            </a:endParaRPr>
          </a:p>
        </p:txBody>
      </p:sp>
      <p:pic>
        <p:nvPicPr>
          <p:cNvPr id="181" name="Google Shape;181;p29"/>
          <p:cNvPicPr preferRelativeResize="0"/>
          <p:nvPr/>
        </p:nvPicPr>
        <p:blipFill>
          <a:blip r:embed="rId3">
            <a:alphaModFix/>
          </a:blip>
          <a:stretch>
            <a:fillRect/>
          </a:stretch>
        </p:blipFill>
        <p:spPr>
          <a:xfrm>
            <a:off x="5661400" y="943675"/>
            <a:ext cx="2938667" cy="374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185"/>
        <p:cNvGrpSpPr/>
        <p:nvPr/>
      </p:nvGrpSpPr>
      <p:grpSpPr>
        <a:xfrm>
          <a:off x="0" y="0"/>
          <a:ext cx="0" cy="0"/>
          <a:chOff x="0" y="0"/>
          <a:chExt cx="0" cy="0"/>
        </a:xfrm>
      </p:grpSpPr>
      <p:sp>
        <p:nvSpPr>
          <p:cNvPr id="187" name="Google Shape;187;p30"/>
          <p:cNvSpPr txBox="1">
            <a:spLocks noGrp="1"/>
          </p:cNvSpPr>
          <p:nvPr>
            <p:ph type="body" idx="1"/>
          </p:nvPr>
        </p:nvSpPr>
        <p:spPr>
          <a:xfrm>
            <a:off x="382800" y="1030800"/>
            <a:ext cx="4029600" cy="3081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Looking at the cover, what do you notice?</a:t>
            </a:r>
            <a:endParaRPr dirty="0">
              <a:solidFill>
                <a:schemeClr val="accent1"/>
              </a:solidFill>
              <a:latin typeface="Century Gothic" panose="020B0502020202020204" pitchFamily="34" charset="0"/>
              <a:ea typeface="Chelsea Market"/>
              <a:cs typeface="Chelsea Market"/>
              <a:sym typeface="Chelsea Market"/>
            </a:endParaRPr>
          </a:p>
        </p:txBody>
      </p:sp>
      <p:pic>
        <p:nvPicPr>
          <p:cNvPr id="188" name="Google Shape;188;p30"/>
          <p:cNvPicPr preferRelativeResize="0"/>
          <p:nvPr/>
        </p:nvPicPr>
        <p:blipFill>
          <a:blip r:embed="rId3">
            <a:alphaModFix/>
          </a:blip>
          <a:stretch>
            <a:fillRect/>
          </a:stretch>
        </p:blipFill>
        <p:spPr>
          <a:xfrm>
            <a:off x="4555300" y="1030799"/>
            <a:ext cx="4277000" cy="3564175"/>
          </a:xfrm>
          <a:prstGeom prst="rect">
            <a:avLst/>
          </a:prstGeom>
          <a:noFill/>
          <a:ln>
            <a:noFill/>
          </a:ln>
        </p:spPr>
      </p:pic>
      <p:sp>
        <p:nvSpPr>
          <p:cNvPr id="189" name="Google Shape;189;p30"/>
          <p:cNvSpPr/>
          <p:nvPr/>
        </p:nvSpPr>
        <p:spPr>
          <a:xfrm>
            <a:off x="365600" y="2130525"/>
            <a:ext cx="4008900" cy="2464500"/>
          </a:xfrm>
          <a:prstGeom prst="rect">
            <a:avLst/>
          </a:prstGeom>
          <a:solidFill>
            <a:schemeClr val="accent5">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dirty="0">
                <a:latin typeface="Century Gothic" panose="020B0502020202020204" pitchFamily="34" charset="0"/>
                <a:ea typeface="Chelsea Market"/>
                <a:cs typeface="Chelsea Market"/>
                <a:sym typeface="Chelsea Market"/>
              </a:rPr>
              <a:t>The author changed the main character from a girl to a boy.</a:t>
            </a:r>
            <a:endParaRPr sz="1800" dirty="0">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1800" dirty="0">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1800" dirty="0">
                <a:latin typeface="Century Gothic" panose="020B0502020202020204" pitchFamily="34" charset="0"/>
                <a:ea typeface="Chelsea Market"/>
                <a:cs typeface="Chelsea Market"/>
                <a:sym typeface="Chelsea Market"/>
              </a:rPr>
              <a:t>Let’s see how many changes we can find, and think about </a:t>
            </a:r>
            <a:r>
              <a:rPr lang="en" sz="1800" i="1" dirty="0">
                <a:latin typeface="Century Gothic" panose="020B0502020202020204" pitchFamily="34" charset="0"/>
                <a:ea typeface="Chelsea Market"/>
                <a:cs typeface="Chelsea Market"/>
                <a:sym typeface="Chelsea Market"/>
              </a:rPr>
              <a:t>why</a:t>
            </a:r>
            <a:r>
              <a:rPr lang="en" sz="1800" dirty="0">
                <a:latin typeface="Century Gothic" panose="020B0502020202020204" pitchFamily="34" charset="0"/>
                <a:ea typeface="Chelsea Market"/>
                <a:cs typeface="Chelsea Market"/>
                <a:sym typeface="Chelsea Market"/>
              </a:rPr>
              <a:t> the author made those changes.    </a:t>
            </a:r>
            <a:endParaRPr sz="1800" dirty="0">
              <a:latin typeface="Century Gothic" panose="020B0502020202020204" pitchFamily="34" charset="0"/>
              <a:ea typeface="Chelsea Market"/>
              <a:cs typeface="Chelsea Market"/>
              <a:sym typeface="Chelsea Mark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193"/>
        <p:cNvGrpSpPr/>
        <p:nvPr/>
      </p:nvGrpSpPr>
      <p:grpSpPr>
        <a:xfrm>
          <a:off x="0" y="0"/>
          <a:ext cx="0" cy="0"/>
          <a:chOff x="0" y="0"/>
          <a:chExt cx="0" cy="0"/>
        </a:xfrm>
      </p:grpSpPr>
      <p:sp>
        <p:nvSpPr>
          <p:cNvPr id="195" name="Google Shape;195;p31"/>
          <p:cNvSpPr txBox="1">
            <a:spLocks noGrp="1"/>
          </p:cNvSpPr>
          <p:nvPr>
            <p:ph type="body" idx="1"/>
          </p:nvPr>
        </p:nvSpPr>
        <p:spPr>
          <a:xfrm>
            <a:off x="382800" y="791275"/>
            <a:ext cx="6302400" cy="3081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Let’s pause and think about why Babette Cole might have changed Cinderella from a girl to a boy.  Hmm….. why </a:t>
            </a:r>
            <a:r>
              <a:rPr lang="en" i="1" dirty="0">
                <a:solidFill>
                  <a:schemeClr val="accent1"/>
                </a:solidFill>
                <a:latin typeface="Century Gothic" panose="020B0502020202020204" pitchFamily="34" charset="0"/>
                <a:ea typeface="Chelsea Market"/>
                <a:cs typeface="Chelsea Market"/>
                <a:sym typeface="Chelsea Market"/>
              </a:rPr>
              <a:t>would</a:t>
            </a:r>
            <a:r>
              <a:rPr lang="en" dirty="0">
                <a:solidFill>
                  <a:schemeClr val="accent1"/>
                </a:solidFill>
                <a:latin typeface="Century Gothic" panose="020B0502020202020204" pitchFamily="34" charset="0"/>
                <a:ea typeface="Chelsea Market"/>
                <a:cs typeface="Chelsea Market"/>
                <a:sym typeface="Chelsea Market"/>
              </a:rPr>
              <a:t> she do that?  I am not sure.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Oh well, I don’t know the answer so I should probably just move on.  Too bad we can’t just call Babette on the phone and ask her.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So class, we do not </a:t>
            </a:r>
            <a:r>
              <a:rPr lang="en" i="1" dirty="0">
                <a:solidFill>
                  <a:schemeClr val="accent1"/>
                </a:solidFill>
                <a:latin typeface="Century Gothic" panose="020B0502020202020204" pitchFamily="34" charset="0"/>
                <a:ea typeface="Chelsea Market"/>
                <a:cs typeface="Chelsea Market"/>
                <a:sym typeface="Chelsea Market"/>
              </a:rPr>
              <a:t>know</a:t>
            </a:r>
            <a:r>
              <a:rPr lang="en" dirty="0">
                <a:solidFill>
                  <a:schemeClr val="accent1"/>
                </a:solidFill>
                <a:latin typeface="Century Gothic" panose="020B0502020202020204" pitchFamily="34" charset="0"/>
                <a:ea typeface="Chelsea Market"/>
                <a:cs typeface="Chelsea Market"/>
                <a:sym typeface="Chelsea Market"/>
              </a:rPr>
              <a:t>  what exactly was in Babette’s mind when she turned Cinderella into a boy, so what do we do?  Give up?  Say, “Oh well?”  </a:t>
            </a:r>
            <a:endParaRPr dirty="0">
              <a:solidFill>
                <a:schemeClr val="accent1"/>
              </a:solidFill>
              <a:latin typeface="Century Gothic" panose="020B0502020202020204" pitchFamily="34" charset="0"/>
              <a:ea typeface="Chelsea Market"/>
              <a:cs typeface="Chelsea Market"/>
              <a:sym typeface="Chelsea Market"/>
            </a:endParaRPr>
          </a:p>
        </p:txBody>
      </p:sp>
      <p:pic>
        <p:nvPicPr>
          <p:cNvPr id="196" name="Google Shape;196;p31"/>
          <p:cNvPicPr preferRelativeResize="0"/>
          <p:nvPr/>
        </p:nvPicPr>
        <p:blipFill>
          <a:blip r:embed="rId3">
            <a:alphaModFix/>
          </a:blip>
          <a:stretch>
            <a:fillRect/>
          </a:stretch>
        </p:blipFill>
        <p:spPr>
          <a:xfrm>
            <a:off x="6685200" y="920300"/>
            <a:ext cx="2292825" cy="3668501"/>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775</Words>
  <Application>Microsoft Office PowerPoint</Application>
  <PresentationFormat>On-screen Show (16:9)</PresentationFormat>
  <Paragraphs>69</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Amatic SC</vt:lpstr>
      <vt:lpstr>Arial</vt:lpstr>
      <vt:lpstr>Calibri</vt:lpstr>
      <vt:lpstr>Century Gothic</vt:lpstr>
      <vt:lpstr>Chelsea Market</vt:lpstr>
      <vt:lpstr>Happy Monkey</vt:lpstr>
      <vt:lpstr>Questrial</vt:lpstr>
      <vt:lpstr>Source Code Pro</vt:lpstr>
      <vt:lpstr>Beach Day</vt:lpstr>
      <vt:lpstr>Adapting Classic Tales</vt:lpstr>
      <vt:lpstr>PowerPoint Presentation</vt:lpstr>
      <vt:lpstr>Today we are going to start learning about fairy tale adaptations.   </vt:lpstr>
      <vt:lpstr>We need to know how to write a  fairy tale adaptations.   </vt:lpstr>
      <vt:lpstr>PowerPoint Presentation</vt:lpstr>
      <vt:lpstr> Read The Three Little Javelinas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Adapting Classic Tales</dc:title>
  <dc:creator>Patricia Abel</dc:creator>
  <cp:lastModifiedBy>Lisa Darrow</cp:lastModifiedBy>
  <cp:revision>10</cp:revision>
  <dcterms:modified xsi:type="dcterms:W3CDTF">2020-04-03T15:00:44Z</dcterms:modified>
</cp:coreProperties>
</file>