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94" r:id="rId23"/>
    <p:sldId id="291" r:id="rId24"/>
    <p:sldId id="292" r:id="rId25"/>
    <p:sldId id="293" r:id="rId26"/>
    <p:sldId id="295" r:id="rId27"/>
    <p:sldId id="284"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edd2879b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edd2879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dd2879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dd2879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dd2879b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edd2879b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dd2879b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dd2879b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dd2879b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dd2879b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dd2879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dd2879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edd2879b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edd2879b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dd2879b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dd2879b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dd2879b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dd2879b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af18ed77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af18ed77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f18ed77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f18ed77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af18ed77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af18ed77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da75e1f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eda75e1f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edd2879b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edd2879b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dd2879b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edd2879b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f18ed77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f18ed77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f18ed77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f18ed77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da75e1f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da75e1f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da75e1f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da75e1f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da75e1f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da75e1f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f18ed77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af18ed77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edd2879b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edd2879b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0" dirty="0">
                <a:latin typeface="Century Gothic" panose="020B0502020202020204" pitchFamily="34" charset="0"/>
                <a:ea typeface="Chelsea Market"/>
                <a:cs typeface="Chelsea Market"/>
                <a:sym typeface="Chelsea Market"/>
              </a:rPr>
              <a:t>Writing Story Adaptations that Hold Together</a:t>
            </a:r>
            <a:endParaRPr sz="3200" b="0" dirty="0">
              <a:latin typeface="Century Gothic" panose="020B0502020202020204" pitchFamily="34" charset="0"/>
              <a:ea typeface="Chelsea Market"/>
              <a:cs typeface="Chelsea Market"/>
              <a:sym typeface="Chelsea Market"/>
            </a:endParaRPr>
          </a:p>
        </p:txBody>
      </p:sp>
      <p:sp>
        <p:nvSpPr>
          <p:cNvPr id="62" name="Google Shape;62;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ng Soon"/>
                <a:ea typeface="Coming Soon"/>
                <a:cs typeface="Coming Soon"/>
                <a:sym typeface="Coming Soon"/>
              </a:rPr>
              <a:t>Once Upon A Time </a:t>
            </a:r>
            <a:endParaRPr dirty="0">
              <a:latin typeface="Coming Soon"/>
              <a:ea typeface="Coming Soon"/>
              <a:cs typeface="Coming Soon"/>
              <a:sym typeface="Coming So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2"/>
        <p:cNvGrpSpPr/>
        <p:nvPr/>
      </p:nvGrpSpPr>
      <p:grpSpPr>
        <a:xfrm>
          <a:off x="0" y="0"/>
          <a:ext cx="0" cy="0"/>
          <a:chOff x="0" y="0"/>
          <a:chExt cx="0" cy="0"/>
        </a:xfrm>
      </p:grpSpPr>
      <p:sp>
        <p:nvSpPr>
          <p:cNvPr id="124" name="Google Shape;124;p23"/>
          <p:cNvSpPr txBox="1">
            <a:spLocks noGrp="1"/>
          </p:cNvSpPr>
          <p:nvPr>
            <p:ph type="body" idx="1"/>
          </p:nvPr>
        </p:nvSpPr>
        <p:spPr>
          <a:xfrm>
            <a:off x="311700" y="310243"/>
            <a:ext cx="8520600" cy="3931607"/>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I am going to list in my mind the main things that happen in Cinderella; will you do the same for </a:t>
            </a:r>
            <a:r>
              <a:rPr lang="en-US" sz="2400" i="1" dirty="0">
                <a:solidFill>
                  <a:schemeClr val="lt1"/>
                </a:solidFill>
                <a:latin typeface="Century Gothic" panose="020B0502020202020204" pitchFamily="34" charset="0"/>
                <a:ea typeface="Chelsea Market"/>
                <a:cs typeface="Chelsea Market"/>
                <a:sym typeface="Chelsea Market"/>
              </a:rPr>
              <a:t>The Three Little Pigs</a:t>
            </a:r>
            <a:r>
              <a:rPr lang="en" sz="2400" dirty="0">
                <a:solidFill>
                  <a:schemeClr val="lt1"/>
                </a:solidFill>
                <a:latin typeface="Century Gothic" panose="020B0502020202020204" pitchFamily="34" charset="0"/>
                <a:ea typeface="Chelsea Market"/>
                <a:cs typeface="Chelsea Market"/>
                <a:sym typeface="Chelsea Market"/>
              </a:rPr>
              <a:t>?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25" name="Google Shape;125;p23"/>
          <p:cNvPicPr preferRelativeResize="0"/>
          <p:nvPr/>
        </p:nvPicPr>
        <p:blipFill>
          <a:blip r:embed="rId3">
            <a:alphaModFix/>
          </a:blip>
          <a:stretch>
            <a:fillRect/>
          </a:stretch>
        </p:blipFill>
        <p:spPr>
          <a:xfrm>
            <a:off x="2617765" y="1965825"/>
            <a:ext cx="3908475" cy="3038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9"/>
        <p:cNvGrpSpPr/>
        <p:nvPr/>
      </p:nvGrpSpPr>
      <p:grpSpPr>
        <a:xfrm>
          <a:off x="0" y="0"/>
          <a:ext cx="0" cy="0"/>
          <a:chOff x="0" y="0"/>
          <a:chExt cx="0" cy="0"/>
        </a:xfrm>
      </p:grpSpPr>
      <p:sp>
        <p:nvSpPr>
          <p:cNvPr id="131" name="Google Shape;131;p24"/>
          <p:cNvSpPr txBox="1">
            <a:spLocks noGrp="1"/>
          </p:cNvSpPr>
          <p:nvPr>
            <p:ph type="body" idx="1"/>
          </p:nvPr>
        </p:nvSpPr>
        <p:spPr>
          <a:xfrm>
            <a:off x="311700" y="244930"/>
            <a:ext cx="8520600" cy="333102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Now comes the hard part.  We need to think - what is an important way we could change the elements of this story to make it better?  I usually start by thinking, “Is there a part or aspect of the story that I don’t really agree with, the way it is now? Is there a reason to change the story?”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Let’s start by recalling the main events in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400" i="1" dirty="0">
                <a:solidFill>
                  <a:schemeClr val="lt1"/>
                </a:solidFill>
                <a:latin typeface="Century Gothic" panose="020B0502020202020204" pitchFamily="34" charset="0"/>
                <a:ea typeface="Chelsea Market"/>
                <a:cs typeface="Chelsea Market"/>
                <a:sym typeface="Chelsea Market"/>
              </a:rPr>
              <a:t>Cinderella.  </a:t>
            </a:r>
            <a:endParaRPr sz="2400" i="1"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32" name="Google Shape;132;p24"/>
          <p:cNvPicPr preferRelativeResize="0"/>
          <p:nvPr/>
        </p:nvPicPr>
        <p:blipFill>
          <a:blip r:embed="rId3">
            <a:alphaModFix/>
          </a:blip>
          <a:stretch>
            <a:fillRect/>
          </a:stretch>
        </p:blipFill>
        <p:spPr>
          <a:xfrm>
            <a:off x="6800850" y="2775858"/>
            <a:ext cx="2228652" cy="24982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6"/>
        <p:cNvGrpSpPr/>
        <p:nvPr/>
      </p:nvGrpSpPr>
      <p:grpSpPr>
        <a:xfrm>
          <a:off x="0" y="0"/>
          <a:ext cx="0" cy="0"/>
          <a:chOff x="0" y="0"/>
          <a:chExt cx="0" cy="0"/>
        </a:xfrm>
      </p:grpSpPr>
      <p:sp>
        <p:nvSpPr>
          <p:cNvPr id="138" name="Google Shape;138;p25"/>
          <p:cNvSpPr txBox="1">
            <a:spLocks noGrp="1"/>
          </p:cNvSpPr>
          <p:nvPr>
            <p:ph type="body" idx="1"/>
          </p:nvPr>
        </p:nvSpPr>
        <p:spPr>
          <a:xfrm>
            <a:off x="311700" y="114300"/>
            <a:ext cx="8520600" cy="4139293"/>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lt1"/>
              </a:buClr>
              <a:buSzPts val="1600"/>
              <a:buFont typeface="Questrial"/>
              <a:buChar char="★"/>
            </a:pPr>
            <a:r>
              <a:rPr lang="en" dirty="0">
                <a:solidFill>
                  <a:schemeClr val="lt1"/>
                </a:solidFill>
                <a:latin typeface="Century Gothic" panose="020B0502020202020204" pitchFamily="34" charset="0"/>
                <a:ea typeface="Questrial"/>
                <a:cs typeface="Questrial"/>
                <a:sym typeface="Questrial"/>
              </a:rPr>
              <a:t>Cinderella is mistreated by her stepmother and her stepsisters. She has to do all the work.</a:t>
            </a:r>
            <a:endParaRPr dirty="0">
              <a:solidFill>
                <a:schemeClr val="lt1"/>
              </a:solidFill>
              <a:latin typeface="Century Gothic" panose="020B0502020202020204" pitchFamily="34" charset="0"/>
              <a:ea typeface="Questrial"/>
              <a:cs typeface="Questrial"/>
              <a:sym typeface="Questrial"/>
            </a:endParaRPr>
          </a:p>
          <a:p>
            <a:pPr marL="457200" lvl="0" indent="-330200" algn="l" rtl="0">
              <a:lnSpc>
                <a:spcPct val="115000"/>
              </a:lnSpc>
              <a:spcBef>
                <a:spcPts val="0"/>
              </a:spcBef>
              <a:spcAft>
                <a:spcPts val="0"/>
              </a:spcAft>
              <a:buClr>
                <a:schemeClr val="lt1"/>
              </a:buClr>
              <a:buSzPts val="1600"/>
              <a:buFont typeface="Questrial"/>
              <a:buChar char="★"/>
            </a:pPr>
            <a:r>
              <a:rPr lang="en" dirty="0">
                <a:solidFill>
                  <a:schemeClr val="lt1"/>
                </a:solidFill>
                <a:latin typeface="Century Gothic" panose="020B0502020202020204" pitchFamily="34" charset="0"/>
                <a:ea typeface="Questrial"/>
                <a:cs typeface="Questrial"/>
                <a:sym typeface="Questrial"/>
              </a:rPr>
              <a:t>An invitation comes to a ball at a palace; they tell Cinderella she has to get them ready for the ball and then to stay home, cleaning the ashes out of the fireplace.</a:t>
            </a:r>
            <a:endParaRPr dirty="0">
              <a:solidFill>
                <a:schemeClr val="lt1"/>
              </a:solidFill>
              <a:latin typeface="Century Gothic" panose="020B0502020202020204" pitchFamily="34" charset="0"/>
              <a:ea typeface="Questrial"/>
              <a:cs typeface="Questrial"/>
              <a:sym typeface="Questrial"/>
            </a:endParaRPr>
          </a:p>
          <a:p>
            <a:pPr marL="457200" lvl="0" indent="-330200" algn="l" rtl="0">
              <a:lnSpc>
                <a:spcPct val="115000"/>
              </a:lnSpc>
              <a:spcBef>
                <a:spcPts val="0"/>
              </a:spcBef>
              <a:spcAft>
                <a:spcPts val="0"/>
              </a:spcAft>
              <a:buClr>
                <a:schemeClr val="lt1"/>
              </a:buClr>
              <a:buSzPts val="1600"/>
              <a:buFont typeface="Questrial"/>
              <a:buChar char="★"/>
            </a:pPr>
            <a:r>
              <a:rPr lang="en" dirty="0">
                <a:solidFill>
                  <a:schemeClr val="lt1"/>
                </a:solidFill>
                <a:latin typeface="Century Gothic" panose="020B0502020202020204" pitchFamily="34" charset="0"/>
                <a:ea typeface="Questrial"/>
                <a:cs typeface="Questrial"/>
                <a:sym typeface="Questrial"/>
              </a:rPr>
              <a:t>A fairy godmother gives Cinderella a fancy dress and a fancy pumpkin carriage so she looks like a fancy princess.  The magic will go away at midnight.</a:t>
            </a:r>
            <a:endParaRPr dirty="0">
              <a:solidFill>
                <a:schemeClr val="lt1"/>
              </a:solidFill>
              <a:latin typeface="Century Gothic" panose="020B0502020202020204" pitchFamily="34" charset="0"/>
              <a:ea typeface="Questrial"/>
              <a:cs typeface="Questrial"/>
              <a:sym typeface="Questrial"/>
            </a:endParaRPr>
          </a:p>
          <a:p>
            <a:pPr marL="457200" lvl="0" indent="-330200" algn="l" rtl="0">
              <a:lnSpc>
                <a:spcPct val="115000"/>
              </a:lnSpc>
              <a:spcBef>
                <a:spcPts val="0"/>
              </a:spcBef>
              <a:spcAft>
                <a:spcPts val="0"/>
              </a:spcAft>
              <a:buClr>
                <a:schemeClr val="lt1"/>
              </a:buClr>
              <a:buSzPts val="1600"/>
              <a:buFont typeface="Questrial"/>
              <a:buChar char="★"/>
            </a:pPr>
            <a:r>
              <a:rPr lang="en" dirty="0">
                <a:solidFill>
                  <a:schemeClr val="lt1"/>
                </a:solidFill>
                <a:latin typeface="Century Gothic" panose="020B0502020202020204" pitchFamily="34" charset="0"/>
                <a:ea typeface="Questrial"/>
                <a:cs typeface="Questrial"/>
                <a:sym typeface="Questrial"/>
              </a:rPr>
              <a:t>Cinderella goes to the ball and dances with the prince.</a:t>
            </a:r>
            <a:endParaRPr dirty="0">
              <a:solidFill>
                <a:schemeClr val="lt1"/>
              </a:solidFill>
              <a:latin typeface="Century Gothic" panose="020B0502020202020204" pitchFamily="34" charset="0"/>
              <a:ea typeface="Questrial"/>
              <a:cs typeface="Questrial"/>
              <a:sym typeface="Questrial"/>
            </a:endParaRPr>
          </a:p>
          <a:p>
            <a:pPr marL="457200" lvl="0" indent="-330200" algn="l" rtl="0">
              <a:lnSpc>
                <a:spcPct val="115000"/>
              </a:lnSpc>
              <a:spcBef>
                <a:spcPts val="0"/>
              </a:spcBef>
              <a:spcAft>
                <a:spcPts val="0"/>
              </a:spcAft>
              <a:buClr>
                <a:schemeClr val="lt1"/>
              </a:buClr>
              <a:buSzPts val="1600"/>
              <a:buFont typeface="Questrial"/>
              <a:buChar char="★"/>
            </a:pPr>
            <a:r>
              <a:rPr lang="en" dirty="0">
                <a:solidFill>
                  <a:schemeClr val="lt1"/>
                </a:solidFill>
                <a:latin typeface="Century Gothic" panose="020B0502020202020204" pitchFamily="34" charset="0"/>
                <a:ea typeface="Questrial"/>
                <a:cs typeface="Questrial"/>
                <a:sym typeface="Questrial"/>
              </a:rPr>
              <a:t>At the stroke of midnight, she runs out, leaving a glass slipper, which the prince finds.</a:t>
            </a:r>
            <a:endParaRPr dirty="0">
              <a:solidFill>
                <a:schemeClr val="lt1"/>
              </a:solidFill>
              <a:latin typeface="Century Gothic" panose="020B0502020202020204" pitchFamily="34" charset="0"/>
              <a:ea typeface="Questrial"/>
              <a:cs typeface="Questrial"/>
              <a:sym typeface="Questrial"/>
            </a:endParaRPr>
          </a:p>
          <a:p>
            <a:pPr marL="457200" lvl="0" indent="-330200" algn="l" rtl="0">
              <a:lnSpc>
                <a:spcPct val="115000"/>
              </a:lnSpc>
              <a:spcBef>
                <a:spcPts val="0"/>
              </a:spcBef>
              <a:spcAft>
                <a:spcPts val="0"/>
              </a:spcAft>
              <a:buClr>
                <a:schemeClr val="lt1"/>
              </a:buClr>
              <a:buSzPts val="1600"/>
              <a:buFont typeface="Questrial"/>
              <a:buChar char="★"/>
            </a:pPr>
            <a:r>
              <a:rPr lang="en" dirty="0">
                <a:solidFill>
                  <a:schemeClr val="lt1"/>
                </a:solidFill>
                <a:latin typeface="Century Gothic" panose="020B0502020202020204" pitchFamily="34" charset="0"/>
                <a:ea typeface="Questrial"/>
                <a:cs typeface="Questrial"/>
                <a:sym typeface="Questrial"/>
              </a:rPr>
              <a:t>The prince searches for the owner, finds Cinderella.  They get married and live happily ever after.</a:t>
            </a:r>
            <a:endParaRPr dirty="0">
              <a:solidFill>
                <a:schemeClr val="lt1"/>
              </a:solidFill>
              <a:latin typeface="Century Gothic" panose="020B0502020202020204" pitchFamily="34" charset="0"/>
              <a:ea typeface="Questrial"/>
              <a:cs typeface="Questrial"/>
              <a:sym typeface="Questrial"/>
            </a:endParaRPr>
          </a:p>
          <a:p>
            <a:pPr marL="0" lvl="0" indent="0" algn="l" rtl="0">
              <a:lnSpc>
                <a:spcPct val="150000"/>
              </a:lnSpc>
              <a:spcBef>
                <a:spcPts val="0"/>
              </a:spcBef>
              <a:spcAft>
                <a:spcPts val="0"/>
              </a:spcAft>
              <a:buNone/>
            </a:pPr>
            <a:r>
              <a:rPr lang="en" dirty="0">
                <a:solidFill>
                  <a:schemeClr val="accent1"/>
                </a:solidFill>
                <a:latin typeface="Chelsea Market"/>
                <a:ea typeface="Chelsea Market"/>
                <a:cs typeface="Chelsea Market"/>
                <a:sym typeface="Chelsea Market"/>
              </a:rPr>
              <a:t>So let’s think about a big reason to change this story.</a:t>
            </a:r>
            <a:endParaRPr dirty="0">
              <a:solidFill>
                <a:schemeClr val="accent1"/>
              </a:solidFill>
              <a:latin typeface="Chelsea Market"/>
              <a:ea typeface="Chelsea Market"/>
              <a:cs typeface="Chelsea Market"/>
              <a:sym typeface="Chelsea Marke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2"/>
        <p:cNvGrpSpPr/>
        <p:nvPr/>
      </p:nvGrpSpPr>
      <p:grpSpPr>
        <a:xfrm>
          <a:off x="0" y="0"/>
          <a:ext cx="0" cy="0"/>
          <a:chOff x="0" y="0"/>
          <a:chExt cx="0" cy="0"/>
        </a:xfrm>
      </p:grpSpPr>
      <p:sp>
        <p:nvSpPr>
          <p:cNvPr id="144" name="Google Shape;144;p26"/>
          <p:cNvSpPr txBox="1">
            <a:spLocks noGrp="1"/>
          </p:cNvSpPr>
          <p:nvPr>
            <p:ph type="body" idx="1"/>
          </p:nvPr>
        </p:nvSpPr>
        <p:spPr>
          <a:xfrm>
            <a:off x="311700" y="146957"/>
            <a:ext cx="8520600" cy="390579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It’s about this girl, who wants the fancy dress and the fancy car so she can get the fancy prince…</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W</a:t>
            </a:r>
            <a:r>
              <a:rPr lang="en" sz="2000" dirty="0">
                <a:solidFill>
                  <a:schemeClr val="lt1"/>
                </a:solidFill>
                <a:latin typeface="Century Gothic" panose="020B0502020202020204" pitchFamily="34" charset="0"/>
                <a:ea typeface="Chelsea Market"/>
                <a:cs typeface="Chelsea Market"/>
                <a:sym typeface="Chelsea Market"/>
              </a:rPr>
              <a:t>hat might not be so great about this story, and what you might change?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45" name="Google Shape;145;p26"/>
          <p:cNvPicPr preferRelativeResize="0"/>
          <p:nvPr/>
        </p:nvPicPr>
        <p:blipFill>
          <a:blip r:embed="rId3">
            <a:alphaModFix/>
          </a:blip>
          <a:stretch>
            <a:fillRect/>
          </a:stretch>
        </p:blipFill>
        <p:spPr>
          <a:xfrm>
            <a:off x="2991975" y="1725725"/>
            <a:ext cx="3273523" cy="2182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9"/>
        <p:cNvGrpSpPr/>
        <p:nvPr/>
      </p:nvGrpSpPr>
      <p:grpSpPr>
        <a:xfrm>
          <a:off x="0" y="0"/>
          <a:ext cx="0" cy="0"/>
          <a:chOff x="0" y="0"/>
          <a:chExt cx="0" cy="0"/>
        </a:xfrm>
      </p:grpSpPr>
      <p:sp>
        <p:nvSpPr>
          <p:cNvPr id="151" name="Google Shape;151;p27"/>
          <p:cNvSpPr txBox="1">
            <a:spLocks noGrp="1"/>
          </p:cNvSpPr>
          <p:nvPr>
            <p:ph type="body" idx="1"/>
          </p:nvPr>
        </p:nvSpPr>
        <p:spPr>
          <a:xfrm>
            <a:off x="311700" y="187779"/>
            <a:ext cx="8520600" cy="3864971"/>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 agree that it isn’t that great to have a story where the one and only thing the girl wants is to go to the ball and marry the right man.  She really isn’t the sort of powerful girl that many of us want in our stories - all she does is go to a dance and look fancy.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52" name="Google Shape;152;p27"/>
          <p:cNvPicPr preferRelativeResize="0"/>
          <p:nvPr/>
        </p:nvPicPr>
        <p:blipFill rotWithShape="1">
          <a:blip r:embed="rId3">
            <a:alphaModFix/>
          </a:blip>
          <a:srcRect t="16177" r="23954"/>
          <a:stretch/>
        </p:blipFill>
        <p:spPr>
          <a:xfrm>
            <a:off x="2859663" y="2512225"/>
            <a:ext cx="3424676" cy="25177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6"/>
        <p:cNvGrpSpPr/>
        <p:nvPr/>
      </p:nvGrpSpPr>
      <p:grpSpPr>
        <a:xfrm>
          <a:off x="0" y="0"/>
          <a:ext cx="0" cy="0"/>
          <a:chOff x="0" y="0"/>
          <a:chExt cx="0" cy="0"/>
        </a:xfrm>
      </p:grpSpPr>
      <p:sp>
        <p:nvSpPr>
          <p:cNvPr id="158" name="Google Shape;158;p28"/>
          <p:cNvSpPr txBox="1">
            <a:spLocks noGrp="1"/>
          </p:cNvSpPr>
          <p:nvPr>
            <p:ph type="body" idx="1"/>
          </p:nvPr>
        </p:nvSpPr>
        <p:spPr>
          <a:xfrm>
            <a:off x="311700" y="214325"/>
            <a:ext cx="8520600" cy="383842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I think </a:t>
            </a:r>
            <a:r>
              <a:rPr lang="en" sz="2000" dirty="0">
                <a:solidFill>
                  <a:schemeClr val="lt1"/>
                </a:solidFill>
                <a:latin typeface="Century Gothic" panose="020B0502020202020204" pitchFamily="34" charset="0"/>
                <a:ea typeface="Chelsea Market"/>
                <a:cs typeface="Chelsea Market"/>
                <a:sym typeface="Chelsea Market"/>
              </a:rPr>
              <a:t>we should change what Cinderella wants, what she wishes for?  We will have to think about what she could wish for besides going to the ball and marrying the handsome prince.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Maybe she wants something that will make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the world a better place.  Maybe she wants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to save the dolphins.  Or open a library.  Or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give homes to the homeless!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59" name="Google Shape;159;p28"/>
          <p:cNvPicPr preferRelativeResize="0"/>
          <p:nvPr/>
        </p:nvPicPr>
        <p:blipFill>
          <a:blip r:embed="rId3">
            <a:alphaModFix/>
          </a:blip>
          <a:stretch>
            <a:fillRect/>
          </a:stretch>
        </p:blipFill>
        <p:spPr>
          <a:xfrm>
            <a:off x="5950325" y="2889950"/>
            <a:ext cx="3057349" cy="203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
        <p:cNvGrpSpPr/>
        <p:nvPr/>
      </p:nvGrpSpPr>
      <p:grpSpPr>
        <a:xfrm>
          <a:off x="0" y="0"/>
          <a:ext cx="0" cy="0"/>
          <a:chOff x="0" y="0"/>
          <a:chExt cx="0" cy="0"/>
        </a:xfrm>
      </p:grpSpPr>
      <p:sp>
        <p:nvSpPr>
          <p:cNvPr id="165" name="Google Shape;165;p29"/>
          <p:cNvSpPr txBox="1">
            <a:spLocks noGrp="1"/>
          </p:cNvSpPr>
          <p:nvPr>
            <p:ph type="body" idx="1"/>
          </p:nvPr>
        </p:nvSpPr>
        <p:spPr>
          <a:xfrm>
            <a:off x="311694" y="639072"/>
            <a:ext cx="85206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Whichever option we decide, will have domino reactions that we have to remember.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For example, if the invitation was to a meeting to plan a new library, not a ball, then we’d need to decide if Cinderella’s job was to get the mean stepsisters ready for the meeting about the library, or maybe they wouldn’t even want to go.  We would need to decide if she needed a fancy car and dress - what do you think?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66" name="Google Shape;166;p29"/>
          <p:cNvPicPr preferRelativeResize="0"/>
          <p:nvPr/>
        </p:nvPicPr>
        <p:blipFill rotWithShape="1">
          <a:blip r:embed="rId3">
            <a:alphaModFix/>
          </a:blip>
          <a:srcRect l="4106" t="11760" r="4644" b="12994"/>
          <a:stretch/>
        </p:blipFill>
        <p:spPr>
          <a:xfrm rot="-700544">
            <a:off x="6781165" y="3731129"/>
            <a:ext cx="1962194" cy="10795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0"/>
        <p:cNvGrpSpPr/>
        <p:nvPr/>
      </p:nvGrpSpPr>
      <p:grpSpPr>
        <a:xfrm>
          <a:off x="0" y="0"/>
          <a:ext cx="0" cy="0"/>
          <a:chOff x="0" y="0"/>
          <a:chExt cx="0" cy="0"/>
        </a:xfrm>
      </p:grpSpPr>
      <p:sp>
        <p:nvSpPr>
          <p:cNvPr id="172" name="Google Shape;172;p30"/>
          <p:cNvSpPr txBox="1">
            <a:spLocks noGrp="1"/>
          </p:cNvSpPr>
          <p:nvPr>
            <p:ph type="body" idx="1"/>
          </p:nvPr>
        </p:nvSpPr>
        <p:spPr>
          <a:xfrm>
            <a:off x="311700" y="712550"/>
            <a:ext cx="85206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So, do you see that first you think about a way to improve the original story?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Someone could decide to change an original fairy tale because they thought that fairy tales often take place in the country, so they might decide to write a city version.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What other ideas do you have?</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73" name="Google Shape;173;p30"/>
          <p:cNvPicPr preferRelativeResize="0"/>
          <p:nvPr/>
        </p:nvPicPr>
        <p:blipFill>
          <a:blip r:embed="rId3">
            <a:alphaModFix/>
          </a:blip>
          <a:stretch>
            <a:fillRect/>
          </a:stretch>
        </p:blipFill>
        <p:spPr>
          <a:xfrm>
            <a:off x="4765325" y="3129276"/>
            <a:ext cx="3789276" cy="1752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7"/>
        <p:cNvGrpSpPr/>
        <p:nvPr/>
      </p:nvGrpSpPr>
      <p:grpSpPr>
        <a:xfrm>
          <a:off x="0" y="0"/>
          <a:ext cx="0" cy="0"/>
          <a:chOff x="0" y="0"/>
          <a:chExt cx="0" cy="0"/>
        </a:xfrm>
      </p:grpSpPr>
      <p:sp>
        <p:nvSpPr>
          <p:cNvPr id="179" name="Google Shape;179;p31"/>
          <p:cNvSpPr txBox="1">
            <a:spLocks noGrp="1"/>
          </p:cNvSpPr>
          <p:nvPr>
            <p:ph type="body" idx="1"/>
          </p:nvPr>
        </p:nvSpPr>
        <p:spPr>
          <a:xfrm>
            <a:off x="311700" y="253093"/>
            <a:ext cx="8520600" cy="3799657"/>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Let’s update our list based on what we discovered today. </a:t>
            </a:r>
            <a:endParaRPr sz="2000" dirty="0">
              <a:solidFill>
                <a:schemeClr val="lt1"/>
              </a:solidFill>
              <a:latin typeface="Century Gothic" panose="020B0502020202020204" pitchFamily="34" charset="0"/>
              <a:ea typeface="Chelsea Market"/>
              <a:cs typeface="Chelsea Market"/>
              <a:sym typeface="Chelsea Market"/>
            </a:endParaRPr>
          </a:p>
        </p:txBody>
      </p:sp>
      <p:sp>
        <p:nvSpPr>
          <p:cNvPr id="180" name="Google Shape;180;p31"/>
          <p:cNvSpPr/>
          <p:nvPr/>
        </p:nvSpPr>
        <p:spPr>
          <a:xfrm>
            <a:off x="840450" y="775607"/>
            <a:ext cx="7463100" cy="419154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dirty="0">
                <a:solidFill>
                  <a:schemeClr val="lt1"/>
                </a:solidFill>
                <a:latin typeface="Questrial"/>
                <a:ea typeface="Questrial"/>
                <a:cs typeface="Questrial"/>
                <a:sym typeface="Questrial"/>
              </a:rPr>
              <a:t>Ways Authors Adapt Fairy Tales</a:t>
            </a:r>
            <a:endParaRPr sz="2400" b="1" u="sng" dirty="0">
              <a:solidFill>
                <a:schemeClr val="lt1"/>
              </a:solidFill>
              <a:latin typeface="Questrial"/>
              <a:ea typeface="Questrial"/>
              <a:cs typeface="Questrial"/>
              <a:sym typeface="Questrial"/>
            </a:endParaRPr>
          </a:p>
          <a:p>
            <a:pPr marL="0" lvl="0" indent="0" algn="l" rtl="0">
              <a:spcBef>
                <a:spcPts val="0"/>
              </a:spcBef>
              <a:spcAft>
                <a:spcPts val="0"/>
              </a:spcAft>
              <a:buNone/>
            </a:pPr>
            <a:endParaRPr sz="1800" b="1" dirty="0">
              <a:solidFill>
                <a:schemeClr val="lt1"/>
              </a:solidFill>
              <a:latin typeface="Questrial"/>
              <a:ea typeface="Questrial"/>
              <a:cs typeface="Questrial"/>
              <a:sym typeface="Questrial"/>
            </a:endParaRPr>
          </a:p>
          <a:p>
            <a:pPr marL="457200" lvl="0"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Changing the character</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a girl to a boy (</a:t>
            </a:r>
            <a:r>
              <a:rPr lang="en-US" sz="1800" dirty="0">
                <a:solidFill>
                  <a:schemeClr val="lt1"/>
                </a:solidFill>
                <a:latin typeface="Questrial"/>
                <a:ea typeface="Questrial"/>
                <a:cs typeface="Questrial"/>
                <a:sym typeface="Questrial"/>
              </a:rPr>
              <a:t>or an animal)</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a fancy godmother to a less fancy one (dirty one)</a:t>
            </a: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Change the go</a:t>
            </a:r>
            <a:r>
              <a:rPr lang="en-US" sz="1800" dirty="0">
                <a:solidFill>
                  <a:schemeClr val="lt1"/>
                </a:solidFill>
                <a:latin typeface="Questrial"/>
                <a:ea typeface="Questrial"/>
                <a:cs typeface="Questrial"/>
                <a:sym typeface="Questrial"/>
              </a:rPr>
              <a:t>od guy to the bad guy or the bad guy to the good guy</a:t>
            </a:r>
            <a:endParaRPr lang="en" sz="1800" dirty="0">
              <a:solidFill>
                <a:schemeClr val="lt1"/>
              </a:solidFill>
              <a:latin typeface="Questrial"/>
              <a:ea typeface="Questrial"/>
              <a:cs typeface="Questrial"/>
              <a:sym typeface="Questrial"/>
            </a:endParaRPr>
          </a:p>
          <a:p>
            <a:pPr marL="457200" lvl="0"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Changing the events</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something old fashioned to something modern. </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something rich and fancy to something more people can relate to.</a:t>
            </a:r>
            <a:endParaRPr sz="1800" dirty="0">
              <a:solidFill>
                <a:schemeClr val="lt1"/>
              </a:solidFill>
              <a:latin typeface="Questrial"/>
              <a:ea typeface="Questrial"/>
              <a:cs typeface="Questrial"/>
              <a:sym typeface="Questrial"/>
            </a:endParaRPr>
          </a:p>
          <a:p>
            <a:pPr marL="457200" lvl="0"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Changing the motivations</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wanting more money and power to wanting to do good in the world.  </a:t>
            </a:r>
            <a:endParaRPr sz="1800" dirty="0">
              <a:solidFill>
                <a:schemeClr val="lt1"/>
              </a:solidFill>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84"/>
        <p:cNvGrpSpPr/>
        <p:nvPr/>
      </p:nvGrpSpPr>
      <p:grpSpPr>
        <a:xfrm>
          <a:off x="0" y="0"/>
          <a:ext cx="0" cy="0"/>
          <a:chOff x="0" y="0"/>
          <a:chExt cx="0" cy="0"/>
        </a:xfrm>
      </p:grpSpPr>
      <p:sp>
        <p:nvSpPr>
          <p:cNvPr id="186" name="Google Shape;186;p32"/>
          <p:cNvSpPr txBox="1">
            <a:spLocks noGrp="1"/>
          </p:cNvSpPr>
          <p:nvPr>
            <p:ph type="body" idx="1"/>
          </p:nvPr>
        </p:nvSpPr>
        <p:spPr>
          <a:xfrm>
            <a:off x="382800" y="-19696"/>
            <a:ext cx="8378400" cy="407877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So think about your story and ask those important questions.  What don’t you love about your fairy tale, if anything?  How might you change it?  You probably will come to different ideas.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87" name="Google Shape;187;p32"/>
          <p:cNvPicPr preferRelativeResize="0"/>
          <p:nvPr/>
        </p:nvPicPr>
        <p:blipFill>
          <a:blip r:embed="rId3">
            <a:alphaModFix/>
          </a:blip>
          <a:stretch>
            <a:fillRect/>
          </a:stretch>
        </p:blipFill>
        <p:spPr>
          <a:xfrm>
            <a:off x="3273878" y="2498270"/>
            <a:ext cx="2434632" cy="24552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11700" y="342900"/>
            <a:ext cx="8520600" cy="422582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oming Soon"/>
                <a:cs typeface="Coming Soon"/>
                <a:sym typeface="Coming Soon"/>
              </a:rPr>
              <a:t>Let’s start today by thinking about yesterday’s realizations.  When writers adapt fairy tales, what do they change?  And most importantly, why do they make those changes? </a:t>
            </a:r>
            <a:endParaRPr sz="2000"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sz="2000"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oming Soon"/>
                <a:cs typeface="Coming Soon"/>
                <a:sym typeface="Coming Soon"/>
              </a:rPr>
              <a:t>Think to yourself about the changes you found yesterday, and why you thought they made them.  </a:t>
            </a:r>
            <a:endParaRPr sz="2000"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b="1" dirty="0">
              <a:solidFill>
                <a:schemeClr val="accent1"/>
              </a:solidFill>
              <a:latin typeface="Coming Soon"/>
              <a:ea typeface="Coming Soon"/>
              <a:cs typeface="Coming Soon"/>
              <a:sym typeface="Coming Soon"/>
            </a:endParaRPr>
          </a:p>
          <a:p>
            <a:pPr marL="0" lvl="0" indent="0" algn="l" rtl="0">
              <a:spcBef>
                <a:spcPts val="0"/>
              </a:spcBef>
              <a:spcAft>
                <a:spcPts val="1600"/>
              </a:spcAft>
              <a:buNone/>
            </a:pPr>
            <a:endParaRPr dirty="0"/>
          </a:p>
        </p:txBody>
      </p:sp>
      <p:pic>
        <p:nvPicPr>
          <p:cNvPr id="69" name="Google Shape;69;p15"/>
          <p:cNvPicPr preferRelativeResize="0"/>
          <p:nvPr/>
        </p:nvPicPr>
        <p:blipFill>
          <a:blip r:embed="rId3">
            <a:alphaModFix/>
          </a:blip>
          <a:stretch>
            <a:fillRect/>
          </a:stretch>
        </p:blipFill>
        <p:spPr>
          <a:xfrm>
            <a:off x="5748625" y="2791800"/>
            <a:ext cx="2874300" cy="2351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1"/>
        <p:cNvGrpSpPr/>
        <p:nvPr/>
      </p:nvGrpSpPr>
      <p:grpSpPr>
        <a:xfrm>
          <a:off x="0" y="0"/>
          <a:ext cx="0" cy="0"/>
          <a:chOff x="0" y="0"/>
          <a:chExt cx="0" cy="0"/>
        </a:xfrm>
      </p:grpSpPr>
      <p:sp>
        <p:nvSpPr>
          <p:cNvPr id="193" name="Google Shape;193;p33"/>
          <p:cNvSpPr txBox="1">
            <a:spLocks noGrp="1"/>
          </p:cNvSpPr>
          <p:nvPr>
            <p:ph type="body" idx="1"/>
          </p:nvPr>
        </p:nvSpPr>
        <p:spPr>
          <a:xfrm>
            <a:off x="382800" y="253093"/>
            <a:ext cx="8290500" cy="3837482"/>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Remember, it’s really important to make sure the changes you make are meaningful ones that lead to other changes.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lang="en-US"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lang="en-US"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One way to do that is to keep story elements in mind as you are thinking about what changes to make.  Think about your characters.  What do they </a:t>
            </a:r>
            <a:r>
              <a:rPr lang="en" sz="2000" i="1" dirty="0">
                <a:solidFill>
                  <a:schemeClr val="lt1"/>
                </a:solidFill>
                <a:latin typeface="Century Gothic" panose="020B0502020202020204" pitchFamily="34" charset="0"/>
                <a:ea typeface="Chelsea Market"/>
                <a:cs typeface="Chelsea Market"/>
                <a:sym typeface="Chelsea Market"/>
              </a:rPr>
              <a:t>want? </a:t>
            </a:r>
            <a:r>
              <a:rPr lang="en" sz="2000" dirty="0">
                <a:solidFill>
                  <a:schemeClr val="lt1"/>
                </a:solidFill>
                <a:latin typeface="Century Gothic" panose="020B0502020202020204" pitchFamily="34" charset="0"/>
                <a:ea typeface="Chelsea Market"/>
                <a:cs typeface="Chelsea Market"/>
                <a:sym typeface="Chelsea Market"/>
              </a:rPr>
              <a:t>What is in their way?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ctr" rtl="0">
              <a:lnSpc>
                <a:spcPct val="115000"/>
              </a:lnSpc>
              <a:spcBef>
                <a:spcPts val="0"/>
              </a:spcBef>
              <a:spcAft>
                <a:spcPts val="0"/>
              </a:spcAft>
              <a:buNone/>
            </a:pPr>
            <a:endParaRPr sz="2000" b="1" dirty="0">
              <a:solidFill>
                <a:schemeClr val="accent1"/>
              </a:solidFill>
              <a:latin typeface="Century Gothic" panose="020B0502020202020204" pitchFamily="34" charset="0"/>
              <a:ea typeface="Questrial"/>
              <a:cs typeface="Questrial"/>
              <a:sym typeface="Questrial"/>
            </a:endParaRPr>
          </a:p>
          <a:p>
            <a:pPr marL="0" lvl="0" indent="0" algn="ctr" rtl="0">
              <a:lnSpc>
                <a:spcPct val="115000"/>
              </a:lnSpc>
              <a:spcBef>
                <a:spcPts val="0"/>
              </a:spcBef>
              <a:spcAft>
                <a:spcPts val="0"/>
              </a:spcAft>
              <a:buNone/>
            </a:pPr>
            <a:endParaRPr sz="2000" b="1" dirty="0">
              <a:solidFill>
                <a:schemeClr val="accent1"/>
              </a:solidFill>
              <a:latin typeface="Questrial"/>
              <a:ea typeface="Questrial"/>
              <a:cs typeface="Questrial"/>
              <a:sym typeface="Questrial"/>
            </a:endParaRPr>
          </a:p>
        </p:txBody>
      </p:sp>
      <p:pic>
        <p:nvPicPr>
          <p:cNvPr id="194" name="Google Shape;194;p33"/>
          <p:cNvPicPr preferRelativeResize="0"/>
          <p:nvPr/>
        </p:nvPicPr>
        <p:blipFill rotWithShape="1">
          <a:blip r:embed="rId3">
            <a:alphaModFix/>
          </a:blip>
          <a:srcRect t="21265" b="20473"/>
          <a:stretch/>
        </p:blipFill>
        <p:spPr>
          <a:xfrm>
            <a:off x="2880799" y="1552700"/>
            <a:ext cx="3498151" cy="203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05"/>
        <p:cNvGrpSpPr/>
        <p:nvPr/>
      </p:nvGrpSpPr>
      <p:grpSpPr>
        <a:xfrm>
          <a:off x="0" y="0"/>
          <a:ext cx="0" cy="0"/>
          <a:chOff x="0" y="0"/>
          <a:chExt cx="0" cy="0"/>
        </a:xfrm>
      </p:grpSpPr>
      <p:sp>
        <p:nvSpPr>
          <p:cNvPr id="207" name="Google Shape;207;p35"/>
          <p:cNvSpPr txBox="1">
            <a:spLocks noGrp="1"/>
          </p:cNvSpPr>
          <p:nvPr>
            <p:ph type="body" idx="1"/>
          </p:nvPr>
        </p:nvSpPr>
        <p:spPr>
          <a:xfrm>
            <a:off x="376350" y="97971"/>
            <a:ext cx="8391300" cy="49393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2"/>
                </a:solidFill>
                <a:latin typeface="Century Gothic" panose="020B0502020202020204" pitchFamily="34" charset="0"/>
                <a:ea typeface="Chelsea Market"/>
                <a:cs typeface="Chelsea Market"/>
                <a:sym typeface="Chelsea Market"/>
              </a:rPr>
              <a:t>Here is my suggestion for the day.  Get your plans down </a:t>
            </a:r>
            <a:r>
              <a:rPr lang="en-US" sz="2000" dirty="0">
                <a:solidFill>
                  <a:schemeClr val="accent2"/>
                </a:solidFill>
                <a:latin typeface="Century Gothic" panose="020B0502020202020204" pitchFamily="34" charset="0"/>
                <a:ea typeface="Chelsea Market"/>
                <a:cs typeface="Chelsea Market"/>
                <a:sym typeface="Chelsea Market"/>
              </a:rPr>
              <a:t>o</a:t>
            </a:r>
            <a:r>
              <a:rPr lang="en" sz="2000" dirty="0">
                <a:solidFill>
                  <a:schemeClr val="accent2"/>
                </a:solidFill>
                <a:latin typeface="Century Gothic" panose="020B0502020202020204" pitchFamily="34" charset="0"/>
                <a:ea typeface="Chelsea Market"/>
                <a:cs typeface="Chelsea Market"/>
                <a:sym typeface="Chelsea Market"/>
              </a:rPr>
              <a:t>n your </a:t>
            </a:r>
            <a:r>
              <a:rPr lang="en-US" sz="2000" dirty="0">
                <a:solidFill>
                  <a:schemeClr val="accent2"/>
                </a:solidFill>
                <a:latin typeface="Century Gothic" panose="020B0502020202020204" pitchFamily="34" charset="0"/>
                <a:ea typeface="Chelsea Market"/>
                <a:cs typeface="Chelsea Market"/>
                <a:sym typeface="Chelsea Market"/>
              </a:rPr>
              <a:t>organizer</a:t>
            </a:r>
            <a:r>
              <a:rPr lang="en" sz="2000" dirty="0">
                <a:solidFill>
                  <a:schemeClr val="accent2"/>
                </a:solidFill>
                <a:latin typeface="Century Gothic" panose="020B0502020202020204" pitchFamily="34" charset="0"/>
                <a:ea typeface="Chelsea Market"/>
                <a:cs typeface="Chelsea Market"/>
                <a:sym typeface="Chelsea Market"/>
              </a:rPr>
              <a:t>.  Don’t write plans as a story - don’t start it, “Once upon a time…” and tell everything bit by bit.  Do write a lot of details about how things will go, and write in paragraphs.  </a:t>
            </a:r>
            <a:endParaRPr sz="2000" dirty="0">
              <a:solidFill>
                <a:schemeClr val="accent2"/>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sz="2000" dirty="0">
              <a:solidFill>
                <a:schemeClr val="accent2"/>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000" dirty="0">
                <a:solidFill>
                  <a:schemeClr val="accent2"/>
                </a:solidFill>
                <a:latin typeface="Century Gothic" panose="020B0502020202020204" pitchFamily="34" charset="0"/>
                <a:ea typeface="Chelsea Market"/>
                <a:cs typeface="Chelsea Market"/>
                <a:sym typeface="Chelsea Market"/>
              </a:rPr>
              <a:t>It might sound like this, </a:t>
            </a:r>
            <a:r>
              <a:rPr lang="en" sz="2000" dirty="0">
                <a:solidFill>
                  <a:schemeClr val="accent2"/>
                </a:solidFill>
                <a:latin typeface="Century Gothic" panose="020B0502020202020204" pitchFamily="34" charset="0"/>
                <a:ea typeface="Questrial"/>
                <a:cs typeface="Questrial"/>
                <a:sym typeface="Questrial"/>
              </a:rPr>
              <a:t>“In my story, there will still be a character named… and like in the classic story, she will still… When the story starts I am thinking she will…”    </a:t>
            </a:r>
            <a:endParaRPr sz="2000" dirty="0">
              <a:solidFill>
                <a:schemeClr val="accent2"/>
              </a:solidFill>
              <a:latin typeface="Century Gothic" panose="020B0502020202020204" pitchFamily="34" charset="0"/>
              <a:ea typeface="Questrial"/>
              <a:cs typeface="Questrial"/>
              <a:sym typeface="Questrial"/>
            </a:endParaRPr>
          </a:p>
          <a:p>
            <a:pPr marL="0" lvl="0" indent="0" algn="l" rtl="0">
              <a:spcBef>
                <a:spcPts val="0"/>
              </a:spcBef>
              <a:spcAft>
                <a:spcPts val="0"/>
              </a:spcAft>
              <a:buNone/>
            </a:pPr>
            <a:endParaRPr sz="2000" dirty="0">
              <a:solidFill>
                <a:schemeClr val="accent2"/>
              </a:solidFill>
              <a:latin typeface="Century Gothic" panose="020B0502020202020204" pitchFamily="34" charset="0"/>
              <a:ea typeface="Questrial"/>
              <a:cs typeface="Questrial"/>
              <a:sym typeface="Questrial"/>
            </a:endParaRPr>
          </a:p>
          <a:p>
            <a:pPr marL="0" lvl="0" indent="0" algn="l" rtl="0">
              <a:spcBef>
                <a:spcPts val="0"/>
              </a:spcBef>
              <a:spcAft>
                <a:spcPts val="0"/>
              </a:spcAft>
              <a:buNone/>
            </a:pPr>
            <a:r>
              <a:rPr lang="en" sz="2000" dirty="0">
                <a:solidFill>
                  <a:schemeClr val="accent2"/>
                </a:solidFill>
                <a:latin typeface="Century Gothic" panose="020B0502020202020204" pitchFamily="34" charset="0"/>
                <a:ea typeface="Chelsea Market"/>
                <a:cs typeface="Chelsea Market"/>
                <a:sym typeface="Chelsea Market"/>
              </a:rPr>
              <a:t>.  </a:t>
            </a:r>
            <a:endParaRPr sz="2000" dirty="0">
              <a:solidFill>
                <a:schemeClr val="accent2"/>
              </a:solidFill>
              <a:latin typeface="Century Gothic" panose="020B0502020202020204" pitchFamily="34" charset="0"/>
              <a:ea typeface="Chelsea Market"/>
              <a:cs typeface="Chelsea Market"/>
              <a:sym typeface="Chelsea Marke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9FB4-733B-4BB5-AF8F-64A075C3B66C}"/>
              </a:ext>
            </a:extLst>
          </p:cNvPr>
          <p:cNvSpPr>
            <a:spLocks noGrp="1"/>
          </p:cNvSpPr>
          <p:nvPr>
            <p:ph type="title"/>
          </p:nvPr>
        </p:nvSpPr>
        <p:spPr>
          <a:xfrm>
            <a:off x="311700" y="3175908"/>
            <a:ext cx="8520600" cy="1477735"/>
          </a:xfrm>
        </p:spPr>
        <p:txBody>
          <a:bodyPr/>
          <a:lstStyle/>
          <a:p>
            <a:r>
              <a:rPr lang="en-US" sz="1800" u="sng" dirty="0">
                <a:latin typeface="Century Gothic" panose="020B0502020202020204" pitchFamily="34" charset="0"/>
              </a:rPr>
              <a:t>Problem</a:t>
            </a:r>
            <a:br>
              <a:rPr lang="en-US" sz="1800" dirty="0">
                <a:latin typeface="Century Gothic" panose="020B0502020202020204" pitchFamily="34" charset="0"/>
              </a:rPr>
            </a:br>
            <a:br>
              <a:rPr lang="en-US" sz="1800" dirty="0">
                <a:latin typeface="Century Gothic" panose="020B0502020202020204" pitchFamily="34" charset="0"/>
              </a:rPr>
            </a:br>
            <a:r>
              <a:rPr lang="en-US" sz="1800" b="0" dirty="0">
                <a:latin typeface="Century Gothic" panose="020B0502020202020204" pitchFamily="34" charset="0"/>
              </a:rPr>
              <a:t>The library will close if enough money is not raised to keep it open.  The step sisters throw away the letter with the information, so Cinderella may not attend.</a:t>
            </a:r>
            <a:br>
              <a:rPr lang="en-US" sz="1800" dirty="0">
                <a:latin typeface="Century Gothic" panose="020B0502020202020204" pitchFamily="34" charset="0"/>
              </a:rPr>
            </a:br>
            <a:endParaRPr lang="en-US" sz="1800" dirty="0">
              <a:latin typeface="Century Gothic" panose="020B0502020202020204" pitchFamily="34" charset="0"/>
            </a:endParaRPr>
          </a:p>
        </p:txBody>
      </p:sp>
      <p:sp>
        <p:nvSpPr>
          <p:cNvPr id="3" name="Text Placeholder 2">
            <a:extLst>
              <a:ext uri="{FF2B5EF4-FFF2-40B4-BE49-F238E27FC236}">
                <a16:creationId xmlns:a16="http://schemas.microsoft.com/office/drawing/2014/main" id="{9C33EFBF-5FBA-4DE4-B43F-D44472C7FB87}"/>
              </a:ext>
            </a:extLst>
          </p:cNvPr>
          <p:cNvSpPr>
            <a:spLocks noGrp="1"/>
          </p:cNvSpPr>
          <p:nvPr>
            <p:ph type="body" idx="1"/>
          </p:nvPr>
        </p:nvSpPr>
        <p:spPr>
          <a:xfrm>
            <a:off x="311700" y="489857"/>
            <a:ext cx="3999900" cy="2302330"/>
          </a:xfrm>
        </p:spPr>
        <p:txBody>
          <a:bodyPr/>
          <a:lstStyle/>
          <a:p>
            <a:pPr marL="139700" indent="0">
              <a:buNone/>
            </a:pPr>
            <a:r>
              <a:rPr lang="en-US" sz="2000" b="1" u="sng" dirty="0">
                <a:solidFill>
                  <a:schemeClr val="accent1"/>
                </a:solidFill>
                <a:latin typeface="Century Gothic" panose="020B0502020202020204" pitchFamily="34" charset="0"/>
              </a:rPr>
              <a:t>Cinderella Organizer</a:t>
            </a:r>
          </a:p>
          <a:p>
            <a:pPr marL="139700" indent="0">
              <a:buNone/>
            </a:pPr>
            <a:endParaRPr lang="en-US" sz="2000" b="1" dirty="0">
              <a:solidFill>
                <a:schemeClr val="accent1"/>
              </a:solidFill>
              <a:latin typeface="Century Gothic" panose="020B0502020202020204" pitchFamily="34" charset="0"/>
            </a:endParaRPr>
          </a:p>
          <a:p>
            <a:pPr marL="139700" indent="0">
              <a:buNone/>
            </a:pPr>
            <a:r>
              <a:rPr lang="en-US" sz="2000" b="1" u="sng" dirty="0">
                <a:solidFill>
                  <a:schemeClr val="accent1"/>
                </a:solidFill>
                <a:latin typeface="Century Gothic" panose="020B0502020202020204" pitchFamily="34" charset="0"/>
              </a:rPr>
              <a:t>Characters</a:t>
            </a:r>
          </a:p>
          <a:p>
            <a:pPr marL="139700" indent="0">
              <a:buNone/>
            </a:pPr>
            <a:endParaRPr lang="en-US" sz="2000" b="1" dirty="0">
              <a:solidFill>
                <a:schemeClr val="accent1"/>
              </a:solidFill>
              <a:latin typeface="Century Gothic" panose="020B0502020202020204" pitchFamily="34" charset="0"/>
            </a:endParaRPr>
          </a:p>
          <a:p>
            <a:pPr marL="139700" indent="0">
              <a:buNone/>
            </a:pPr>
            <a:r>
              <a:rPr lang="en-US" sz="2000" dirty="0">
                <a:solidFill>
                  <a:schemeClr val="accent1"/>
                </a:solidFill>
                <a:latin typeface="Century Gothic" panose="020B0502020202020204" pitchFamily="34" charset="0"/>
              </a:rPr>
              <a:t>Cinderella</a:t>
            </a:r>
          </a:p>
          <a:p>
            <a:pPr marL="139700" indent="0">
              <a:buNone/>
            </a:pPr>
            <a:r>
              <a:rPr lang="en-US" sz="2000" dirty="0">
                <a:solidFill>
                  <a:schemeClr val="accent1"/>
                </a:solidFill>
                <a:latin typeface="Century Gothic" panose="020B0502020202020204" pitchFamily="34" charset="0"/>
              </a:rPr>
              <a:t>Stepsisters</a:t>
            </a:r>
          </a:p>
          <a:p>
            <a:pPr marL="139700" indent="0">
              <a:buNone/>
            </a:pPr>
            <a:r>
              <a:rPr lang="en-US" sz="2000" dirty="0">
                <a:solidFill>
                  <a:schemeClr val="accent1"/>
                </a:solidFill>
                <a:latin typeface="Century Gothic" panose="020B0502020202020204" pitchFamily="34" charset="0"/>
              </a:rPr>
              <a:t>Fairy Godmother</a:t>
            </a:r>
          </a:p>
          <a:p>
            <a:endParaRPr lang="en-US" dirty="0"/>
          </a:p>
        </p:txBody>
      </p:sp>
      <p:sp>
        <p:nvSpPr>
          <p:cNvPr id="4" name="Text Placeholder 3">
            <a:extLst>
              <a:ext uri="{FF2B5EF4-FFF2-40B4-BE49-F238E27FC236}">
                <a16:creationId xmlns:a16="http://schemas.microsoft.com/office/drawing/2014/main" id="{DBDFD84E-3E73-40CB-B60D-1A650457C8EC}"/>
              </a:ext>
            </a:extLst>
          </p:cNvPr>
          <p:cNvSpPr>
            <a:spLocks noGrp="1"/>
          </p:cNvSpPr>
          <p:nvPr>
            <p:ph type="body" idx="2"/>
          </p:nvPr>
        </p:nvSpPr>
        <p:spPr>
          <a:xfrm>
            <a:off x="4832400" y="489857"/>
            <a:ext cx="3999900" cy="2302330"/>
          </a:xfrm>
        </p:spPr>
        <p:txBody>
          <a:bodyPr/>
          <a:lstStyle/>
          <a:p>
            <a:pPr marL="139700" indent="0">
              <a:buNone/>
            </a:pPr>
            <a:endParaRPr lang="en-US" sz="2000" b="1" dirty="0">
              <a:solidFill>
                <a:schemeClr val="accent1"/>
              </a:solidFill>
              <a:latin typeface="Century Gothic" panose="020B0502020202020204" pitchFamily="34" charset="0"/>
            </a:endParaRPr>
          </a:p>
          <a:p>
            <a:pPr marL="139700" indent="0">
              <a:buNone/>
            </a:pPr>
            <a:endParaRPr lang="en-US" sz="2000" b="1" dirty="0">
              <a:solidFill>
                <a:schemeClr val="accent1"/>
              </a:solidFill>
              <a:latin typeface="Century Gothic" panose="020B0502020202020204" pitchFamily="34" charset="0"/>
            </a:endParaRPr>
          </a:p>
          <a:p>
            <a:pPr marL="139700" indent="0">
              <a:buNone/>
            </a:pPr>
            <a:r>
              <a:rPr lang="en-US" sz="2000" b="1" u="sng" dirty="0">
                <a:solidFill>
                  <a:schemeClr val="accent1"/>
                </a:solidFill>
                <a:latin typeface="Century Gothic" panose="020B0502020202020204" pitchFamily="34" charset="0"/>
              </a:rPr>
              <a:t>Setting</a:t>
            </a:r>
          </a:p>
          <a:p>
            <a:pPr marL="139700" indent="0">
              <a:buNone/>
            </a:pPr>
            <a:endParaRPr lang="en-US" sz="2000" b="1" dirty="0">
              <a:solidFill>
                <a:schemeClr val="accent1"/>
              </a:solidFill>
              <a:latin typeface="Century Gothic" panose="020B0502020202020204" pitchFamily="34" charset="0"/>
            </a:endParaRPr>
          </a:p>
          <a:p>
            <a:pPr marL="139700" indent="0">
              <a:buNone/>
            </a:pPr>
            <a:r>
              <a:rPr lang="en-US" sz="2000" dirty="0">
                <a:solidFill>
                  <a:schemeClr val="accent1"/>
                </a:solidFill>
                <a:latin typeface="Century Gothic" panose="020B0502020202020204" pitchFamily="34" charset="0"/>
              </a:rPr>
              <a:t>Stepsisters home</a:t>
            </a:r>
          </a:p>
          <a:p>
            <a:pPr marL="139700" indent="0">
              <a:buNone/>
            </a:pPr>
            <a:r>
              <a:rPr lang="en-US" sz="2000" dirty="0">
                <a:solidFill>
                  <a:schemeClr val="accent1"/>
                </a:solidFill>
                <a:latin typeface="Century Gothic" panose="020B0502020202020204" pitchFamily="34" charset="0"/>
              </a:rPr>
              <a:t>Library</a:t>
            </a:r>
          </a:p>
        </p:txBody>
      </p:sp>
    </p:spTree>
    <p:extLst>
      <p:ext uri="{BB962C8B-B14F-4D97-AF65-F5344CB8AC3E}">
        <p14:creationId xmlns:p14="http://schemas.microsoft.com/office/powerpoint/2010/main" val="397420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83AE-7D88-47B4-BEAD-EC30ECBFF0B3}"/>
              </a:ext>
            </a:extLst>
          </p:cNvPr>
          <p:cNvSpPr>
            <a:spLocks noGrp="1"/>
          </p:cNvSpPr>
          <p:nvPr>
            <p:ph type="title"/>
          </p:nvPr>
        </p:nvSpPr>
        <p:spPr>
          <a:xfrm>
            <a:off x="311700" y="292850"/>
            <a:ext cx="8520600" cy="801000"/>
          </a:xfrm>
        </p:spPr>
        <p:txBody>
          <a:bodyPr/>
          <a:lstStyle/>
          <a:p>
            <a:r>
              <a:rPr lang="en-US" sz="2800" dirty="0">
                <a:latin typeface="Century Gothic" panose="020B0502020202020204" pitchFamily="34" charset="0"/>
              </a:rPr>
              <a:t>Cinderella organizer</a:t>
            </a:r>
          </a:p>
        </p:txBody>
      </p:sp>
      <p:sp>
        <p:nvSpPr>
          <p:cNvPr id="3" name="Text Placeholder 2">
            <a:extLst>
              <a:ext uri="{FF2B5EF4-FFF2-40B4-BE49-F238E27FC236}">
                <a16:creationId xmlns:a16="http://schemas.microsoft.com/office/drawing/2014/main" id="{3141C45B-C4A3-4162-8E77-5F483E114B19}"/>
              </a:ext>
            </a:extLst>
          </p:cNvPr>
          <p:cNvSpPr>
            <a:spLocks noGrp="1"/>
          </p:cNvSpPr>
          <p:nvPr>
            <p:ph type="body" idx="1"/>
          </p:nvPr>
        </p:nvSpPr>
        <p:spPr>
          <a:xfrm>
            <a:off x="311700" y="840922"/>
            <a:ext cx="3999900" cy="3727954"/>
          </a:xfrm>
        </p:spPr>
        <p:txBody>
          <a:bodyPr/>
          <a:lstStyle/>
          <a:p>
            <a:r>
              <a:rPr lang="en-US" sz="2000" dirty="0">
                <a:latin typeface="Century Gothic" panose="020B0502020202020204" pitchFamily="34" charset="0"/>
              </a:rPr>
              <a:t>Event One </a:t>
            </a:r>
          </a:p>
          <a:p>
            <a:endParaRPr lang="en-US" sz="2000" dirty="0">
              <a:latin typeface="Century Gothic" panose="020B0502020202020204" pitchFamily="34" charset="0"/>
            </a:endParaRPr>
          </a:p>
          <a:p>
            <a:pPr marL="139700" indent="0">
              <a:buNone/>
            </a:pPr>
            <a:r>
              <a:rPr lang="en-US" sz="2000" dirty="0">
                <a:latin typeface="Century Gothic" panose="020B0502020202020204" pitchFamily="34" charset="0"/>
              </a:rPr>
              <a:t>Letter arrives about a meeting to save the town’s library.</a:t>
            </a:r>
          </a:p>
        </p:txBody>
      </p:sp>
      <p:sp>
        <p:nvSpPr>
          <p:cNvPr id="4" name="Text Placeholder 3">
            <a:extLst>
              <a:ext uri="{FF2B5EF4-FFF2-40B4-BE49-F238E27FC236}">
                <a16:creationId xmlns:a16="http://schemas.microsoft.com/office/drawing/2014/main" id="{E6792D8D-9F12-4D6E-9057-EE5AA29606B5}"/>
              </a:ext>
            </a:extLst>
          </p:cNvPr>
          <p:cNvSpPr>
            <a:spLocks noGrp="1"/>
          </p:cNvSpPr>
          <p:nvPr>
            <p:ph type="body" idx="2"/>
          </p:nvPr>
        </p:nvSpPr>
        <p:spPr>
          <a:xfrm>
            <a:off x="4832399" y="840922"/>
            <a:ext cx="4099329" cy="3727954"/>
          </a:xfrm>
        </p:spPr>
        <p:txBody>
          <a:bodyPr/>
          <a:lstStyle/>
          <a:p>
            <a:pPr marL="139700" lvl="0" indent="0">
              <a:lnSpc>
                <a:spcPct val="104000"/>
              </a:lnSpc>
              <a:buNone/>
            </a:pPr>
            <a:r>
              <a:rPr lang="en-US" sz="2000" dirty="0">
                <a:solidFill>
                  <a:schemeClr val="accent1"/>
                </a:solidFill>
                <a:latin typeface="Century Gothic" panose="020B0502020202020204" pitchFamily="34" charset="0"/>
                <a:ea typeface="Questrial"/>
                <a:cs typeface="Questrial"/>
                <a:sym typeface="Questrial"/>
              </a:rPr>
              <a:t>Details</a:t>
            </a:r>
          </a:p>
          <a:p>
            <a:pPr lvl="0">
              <a:lnSpc>
                <a:spcPct val="104000"/>
              </a:lnSpc>
              <a:buFont typeface="Questrial"/>
              <a:buChar char="●"/>
            </a:pPr>
            <a:r>
              <a:rPr lang="en-US" sz="2000" dirty="0">
                <a:solidFill>
                  <a:schemeClr val="accent1"/>
                </a:solidFill>
                <a:latin typeface="Century Gothic" panose="020B0502020202020204" pitchFamily="34" charset="0"/>
                <a:ea typeface="Questrial"/>
                <a:cs typeface="Questrial"/>
                <a:sym typeface="Questrial"/>
              </a:rPr>
              <a:t>Cinderella is still the stepsister who is treated like a servant.  She loves reading.</a:t>
            </a:r>
          </a:p>
          <a:p>
            <a:pPr lvl="0">
              <a:lnSpc>
                <a:spcPct val="104000"/>
              </a:lnSpc>
              <a:buFont typeface="Questrial"/>
              <a:buChar char="●"/>
            </a:pPr>
            <a:r>
              <a:rPr lang="en-US" sz="2000" dirty="0">
                <a:solidFill>
                  <a:schemeClr val="accent1"/>
                </a:solidFill>
                <a:latin typeface="Century Gothic" panose="020B0502020202020204" pitchFamily="34" charset="0"/>
                <a:ea typeface="Questrial"/>
                <a:cs typeface="Questrial"/>
                <a:sym typeface="Questrial"/>
              </a:rPr>
              <a:t>A letter comes inviting them all to a fundraiser to save the town library.</a:t>
            </a:r>
          </a:p>
          <a:p>
            <a:pPr lvl="0">
              <a:lnSpc>
                <a:spcPct val="104000"/>
              </a:lnSpc>
              <a:buFont typeface="Questrial"/>
              <a:buChar char="●"/>
            </a:pPr>
            <a:r>
              <a:rPr lang="en-US" sz="2000" dirty="0">
                <a:solidFill>
                  <a:schemeClr val="accent1"/>
                </a:solidFill>
                <a:latin typeface="Century Gothic" panose="020B0502020202020204" pitchFamily="34" charset="0"/>
                <a:ea typeface="Questrial"/>
                <a:cs typeface="Questrial"/>
                <a:sym typeface="Questrial"/>
              </a:rPr>
              <a:t>The stepmother and stepsisters throw the letter away because they hate the library.</a:t>
            </a:r>
          </a:p>
        </p:txBody>
      </p:sp>
    </p:spTree>
    <p:extLst>
      <p:ext uri="{BB962C8B-B14F-4D97-AF65-F5344CB8AC3E}">
        <p14:creationId xmlns:p14="http://schemas.microsoft.com/office/powerpoint/2010/main" val="96127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8DA7-328C-4F9C-8833-D02EB28F84D3}"/>
              </a:ext>
            </a:extLst>
          </p:cNvPr>
          <p:cNvSpPr>
            <a:spLocks noGrp="1"/>
          </p:cNvSpPr>
          <p:nvPr>
            <p:ph type="title"/>
          </p:nvPr>
        </p:nvSpPr>
        <p:spPr/>
        <p:txBody>
          <a:bodyPr/>
          <a:lstStyle/>
          <a:p>
            <a:r>
              <a:rPr lang="en-US" sz="2800" dirty="0">
                <a:latin typeface="Century Gothic" panose="020B0502020202020204" pitchFamily="34" charset="0"/>
              </a:rPr>
              <a:t>Cinderella organizer</a:t>
            </a:r>
            <a:endParaRPr lang="en-US" sz="2800" dirty="0"/>
          </a:p>
        </p:txBody>
      </p:sp>
      <p:sp>
        <p:nvSpPr>
          <p:cNvPr id="3" name="Text Placeholder 2">
            <a:extLst>
              <a:ext uri="{FF2B5EF4-FFF2-40B4-BE49-F238E27FC236}">
                <a16:creationId xmlns:a16="http://schemas.microsoft.com/office/drawing/2014/main" id="{FD1635FB-94E0-4AE4-966A-E9D361F63600}"/>
              </a:ext>
            </a:extLst>
          </p:cNvPr>
          <p:cNvSpPr>
            <a:spLocks noGrp="1"/>
          </p:cNvSpPr>
          <p:nvPr>
            <p:ph type="body" idx="1"/>
          </p:nvPr>
        </p:nvSpPr>
        <p:spPr/>
        <p:txBody>
          <a:bodyPr/>
          <a:lstStyle/>
          <a:p>
            <a:pPr marL="139700" indent="0">
              <a:buNone/>
            </a:pPr>
            <a:r>
              <a:rPr lang="en-US" sz="2000" b="1" dirty="0">
                <a:latin typeface="Century Gothic" panose="020B0502020202020204" pitchFamily="34" charset="0"/>
              </a:rPr>
              <a:t>Event Two</a:t>
            </a:r>
          </a:p>
          <a:p>
            <a:pPr marL="139700" indent="0">
              <a:buNone/>
            </a:pPr>
            <a:endParaRPr lang="en-US" sz="2000" b="1" dirty="0">
              <a:latin typeface="Century Gothic" panose="020B0502020202020204" pitchFamily="34" charset="0"/>
            </a:endParaRPr>
          </a:p>
          <a:p>
            <a:pPr marL="139700" indent="0">
              <a:buNone/>
            </a:pPr>
            <a:r>
              <a:rPr lang="en-US" sz="2000" dirty="0">
                <a:latin typeface="Century Gothic" panose="020B0502020202020204" pitchFamily="34" charset="0"/>
              </a:rPr>
              <a:t>Cinderella is upset she cannot attend the fundraiser. </a:t>
            </a:r>
          </a:p>
        </p:txBody>
      </p:sp>
      <p:sp>
        <p:nvSpPr>
          <p:cNvPr id="4" name="Text Placeholder 3">
            <a:extLst>
              <a:ext uri="{FF2B5EF4-FFF2-40B4-BE49-F238E27FC236}">
                <a16:creationId xmlns:a16="http://schemas.microsoft.com/office/drawing/2014/main" id="{F9A32502-96F8-48C1-AD36-C7FAE1B29987}"/>
              </a:ext>
            </a:extLst>
          </p:cNvPr>
          <p:cNvSpPr>
            <a:spLocks noGrp="1"/>
          </p:cNvSpPr>
          <p:nvPr>
            <p:ph type="body" idx="2"/>
          </p:nvPr>
        </p:nvSpPr>
        <p:spPr/>
        <p:txBody>
          <a:bodyPr/>
          <a:lstStyle/>
          <a:p>
            <a:pPr marL="139700" lvl="0" indent="0">
              <a:lnSpc>
                <a:spcPct val="104000"/>
              </a:lnSpc>
              <a:buNone/>
            </a:pPr>
            <a:r>
              <a:rPr lang="en-US" sz="2000" b="1" dirty="0">
                <a:latin typeface="Century Gothic" panose="020B0502020202020204" pitchFamily="34" charset="0"/>
                <a:ea typeface="Questrial"/>
                <a:cs typeface="Questrial"/>
                <a:sym typeface="Questrial"/>
              </a:rPr>
              <a:t>Details</a:t>
            </a:r>
          </a:p>
          <a:p>
            <a:pPr marL="139700" lvl="0" indent="0">
              <a:lnSpc>
                <a:spcPct val="104000"/>
              </a:lnSpc>
              <a:buNone/>
            </a:pPr>
            <a:endParaRPr lang="en-US" sz="2000" b="1" dirty="0">
              <a:latin typeface="Century Gothic" panose="020B0502020202020204" pitchFamily="34" charset="0"/>
              <a:ea typeface="Questrial"/>
              <a:cs typeface="Questrial"/>
              <a:sym typeface="Questrial"/>
            </a:endParaRPr>
          </a:p>
          <a:p>
            <a:pPr lvl="0">
              <a:lnSpc>
                <a:spcPct val="104000"/>
              </a:lnSpc>
              <a:buFont typeface="Questrial"/>
              <a:buChar char="●"/>
            </a:pPr>
            <a:r>
              <a:rPr lang="en-US" sz="2000" dirty="0">
                <a:latin typeface="Century Gothic" panose="020B0502020202020204" pitchFamily="34" charset="0"/>
                <a:ea typeface="Questrial"/>
                <a:cs typeface="Questrial"/>
                <a:sym typeface="Questrial"/>
              </a:rPr>
              <a:t>Cinderella cries and her fairy godmother arrives.</a:t>
            </a:r>
          </a:p>
          <a:p>
            <a:pPr lvl="0">
              <a:lnSpc>
                <a:spcPct val="104000"/>
              </a:lnSpc>
              <a:buFont typeface="Questrial"/>
              <a:buChar char="●"/>
            </a:pPr>
            <a:r>
              <a:rPr lang="en-US" sz="2000" dirty="0">
                <a:latin typeface="Century Gothic" panose="020B0502020202020204" pitchFamily="34" charset="0"/>
                <a:ea typeface="Questrial"/>
                <a:cs typeface="Questrial"/>
                <a:sym typeface="Questrial"/>
              </a:rPr>
              <a:t>The fairy godmother grants Cinderella’s wishes so Cinderella may go to the fundraiser. </a:t>
            </a:r>
          </a:p>
          <a:p>
            <a:endParaRPr lang="en-US" dirty="0"/>
          </a:p>
        </p:txBody>
      </p:sp>
    </p:spTree>
    <p:extLst>
      <p:ext uri="{BB962C8B-B14F-4D97-AF65-F5344CB8AC3E}">
        <p14:creationId xmlns:p14="http://schemas.microsoft.com/office/powerpoint/2010/main" val="78269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1649-80BE-42DF-AAC1-753DD412B5FA}"/>
              </a:ext>
            </a:extLst>
          </p:cNvPr>
          <p:cNvSpPr>
            <a:spLocks noGrp="1"/>
          </p:cNvSpPr>
          <p:nvPr>
            <p:ph type="title"/>
          </p:nvPr>
        </p:nvSpPr>
        <p:spPr/>
        <p:txBody>
          <a:bodyPr/>
          <a:lstStyle/>
          <a:p>
            <a:r>
              <a:rPr lang="en-US" sz="2800" dirty="0">
                <a:latin typeface="Century Gothic" panose="020B0502020202020204" pitchFamily="34" charset="0"/>
              </a:rPr>
              <a:t>Cinderella organizer</a:t>
            </a:r>
            <a:endParaRPr lang="en-US" sz="2800" dirty="0"/>
          </a:p>
        </p:txBody>
      </p:sp>
      <p:sp>
        <p:nvSpPr>
          <p:cNvPr id="3" name="Text Placeholder 2">
            <a:extLst>
              <a:ext uri="{FF2B5EF4-FFF2-40B4-BE49-F238E27FC236}">
                <a16:creationId xmlns:a16="http://schemas.microsoft.com/office/drawing/2014/main" id="{B6907D6D-048B-4B32-B6DD-23A248C890EF}"/>
              </a:ext>
            </a:extLst>
          </p:cNvPr>
          <p:cNvSpPr>
            <a:spLocks noGrp="1"/>
          </p:cNvSpPr>
          <p:nvPr>
            <p:ph type="body" idx="1"/>
          </p:nvPr>
        </p:nvSpPr>
        <p:spPr/>
        <p:txBody>
          <a:bodyPr/>
          <a:lstStyle/>
          <a:p>
            <a:pPr marL="139700" indent="0">
              <a:buNone/>
            </a:pPr>
            <a:r>
              <a:rPr lang="en-US" sz="2000" b="1" dirty="0">
                <a:latin typeface="Century Gothic" panose="020B0502020202020204" pitchFamily="34" charset="0"/>
              </a:rPr>
              <a:t>Event Three</a:t>
            </a:r>
          </a:p>
          <a:p>
            <a:pPr marL="139700" indent="0">
              <a:buNone/>
            </a:pPr>
            <a:endParaRPr lang="en-US" sz="2000" dirty="0">
              <a:latin typeface="Century Gothic" panose="020B0502020202020204" pitchFamily="34" charset="0"/>
            </a:endParaRPr>
          </a:p>
          <a:p>
            <a:pPr marL="139700" indent="0">
              <a:buNone/>
            </a:pPr>
            <a:r>
              <a:rPr lang="en-US" sz="2000" dirty="0">
                <a:latin typeface="Century Gothic" panose="020B0502020202020204" pitchFamily="34" charset="0"/>
                <a:ea typeface="Questrial"/>
                <a:cs typeface="Questrial"/>
                <a:sym typeface="Questrial"/>
              </a:rPr>
              <a:t>Cinderella saves the library</a:t>
            </a:r>
            <a:r>
              <a:rPr lang="en-US" dirty="0">
                <a:latin typeface="Questrial"/>
                <a:ea typeface="Questrial"/>
                <a:cs typeface="Questrial"/>
                <a:sym typeface="Questrial"/>
              </a:rPr>
              <a:t>. </a:t>
            </a:r>
          </a:p>
          <a:p>
            <a:endParaRPr lang="en-US" dirty="0"/>
          </a:p>
        </p:txBody>
      </p:sp>
      <p:sp>
        <p:nvSpPr>
          <p:cNvPr id="4" name="Text Placeholder 3">
            <a:extLst>
              <a:ext uri="{FF2B5EF4-FFF2-40B4-BE49-F238E27FC236}">
                <a16:creationId xmlns:a16="http://schemas.microsoft.com/office/drawing/2014/main" id="{BBCBEB2A-C84F-40E5-AB17-51D0A789997D}"/>
              </a:ext>
            </a:extLst>
          </p:cNvPr>
          <p:cNvSpPr>
            <a:spLocks noGrp="1"/>
          </p:cNvSpPr>
          <p:nvPr>
            <p:ph type="body" idx="2"/>
          </p:nvPr>
        </p:nvSpPr>
        <p:spPr/>
        <p:txBody>
          <a:bodyPr/>
          <a:lstStyle/>
          <a:p>
            <a:pPr marL="139700" indent="0">
              <a:buNone/>
            </a:pPr>
            <a:r>
              <a:rPr lang="en-US" sz="2000" dirty="0">
                <a:latin typeface="Century Gothic" panose="020B0502020202020204" pitchFamily="34" charset="0"/>
              </a:rPr>
              <a:t>Details</a:t>
            </a:r>
          </a:p>
        </p:txBody>
      </p:sp>
    </p:spTree>
    <p:extLst>
      <p:ext uri="{BB962C8B-B14F-4D97-AF65-F5344CB8AC3E}">
        <p14:creationId xmlns:p14="http://schemas.microsoft.com/office/powerpoint/2010/main" val="264015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7825-F779-4B8E-BDC6-9E98B81AC298}"/>
              </a:ext>
            </a:extLst>
          </p:cNvPr>
          <p:cNvSpPr>
            <a:spLocks noGrp="1"/>
          </p:cNvSpPr>
          <p:nvPr>
            <p:ph type="title"/>
          </p:nvPr>
        </p:nvSpPr>
        <p:spPr/>
        <p:txBody>
          <a:bodyPr/>
          <a:lstStyle/>
          <a:p>
            <a:r>
              <a:rPr lang="en-US" dirty="0"/>
              <a:t>Use the organizer form the blog.</a:t>
            </a:r>
          </a:p>
        </p:txBody>
      </p:sp>
      <p:sp>
        <p:nvSpPr>
          <p:cNvPr id="3" name="Text Placeholder 2">
            <a:extLst>
              <a:ext uri="{FF2B5EF4-FFF2-40B4-BE49-F238E27FC236}">
                <a16:creationId xmlns:a16="http://schemas.microsoft.com/office/drawing/2014/main" id="{34DC5DAC-73A6-4ECC-A0E4-4AAEF972154F}"/>
              </a:ext>
            </a:extLst>
          </p:cNvPr>
          <p:cNvSpPr>
            <a:spLocks noGrp="1"/>
          </p:cNvSpPr>
          <p:nvPr>
            <p:ph type="body" idx="1"/>
          </p:nvPr>
        </p:nvSpPr>
        <p:spPr>
          <a:xfrm>
            <a:off x="311699" y="1228675"/>
            <a:ext cx="8587371" cy="3340200"/>
          </a:xfrm>
        </p:spPr>
        <p:txBody>
          <a:bodyPr/>
          <a:lstStyle/>
          <a:p>
            <a:pPr marL="139700" indent="0">
              <a:buNone/>
            </a:pPr>
            <a:r>
              <a:rPr lang="en-US" sz="2000" dirty="0">
                <a:latin typeface="Century Gothic" panose="020B0502020202020204" pitchFamily="34" charset="0"/>
              </a:rPr>
              <a:t>Fill in </a:t>
            </a:r>
            <a:r>
              <a:rPr lang="en-US" sz="2000" i="1" dirty="0">
                <a:latin typeface="Century Gothic" panose="020B0502020202020204" pitchFamily="34" charset="0"/>
              </a:rPr>
              <a:t>The Three Little</a:t>
            </a:r>
            <a:r>
              <a:rPr lang="en-US" i="1" dirty="0"/>
              <a:t> </a:t>
            </a:r>
            <a:r>
              <a:rPr lang="en-US" dirty="0"/>
              <a:t>__________________________ </a:t>
            </a:r>
          </a:p>
          <a:p>
            <a:pPr marL="139700" indent="0">
              <a:buNone/>
            </a:pPr>
            <a:endParaRPr lang="en-US" dirty="0"/>
          </a:p>
          <a:p>
            <a:pPr marL="139700" indent="0">
              <a:buNone/>
            </a:pPr>
            <a:endParaRPr lang="en-US" sz="2000" dirty="0">
              <a:latin typeface="Century Gothic" panose="020B0502020202020204" pitchFamily="34" charset="0"/>
            </a:endParaRPr>
          </a:p>
          <a:p>
            <a:pPr marL="139700" indent="0">
              <a:buNone/>
            </a:pPr>
            <a:endParaRPr lang="en-US" sz="2000" dirty="0">
              <a:latin typeface="Century Gothic" panose="020B0502020202020204" pitchFamily="34" charset="0"/>
            </a:endParaRPr>
          </a:p>
          <a:p>
            <a:pPr marL="139700" indent="0">
              <a:buNone/>
            </a:pPr>
            <a:r>
              <a:rPr lang="en-US" sz="2000" dirty="0">
                <a:latin typeface="Century Gothic" panose="020B0502020202020204" pitchFamily="34" charset="0"/>
              </a:rPr>
              <a:t>Use the </a:t>
            </a:r>
            <a:r>
              <a:rPr lang="en-US" sz="2000" i="1" dirty="0">
                <a:latin typeface="Century Gothic" panose="020B0502020202020204" pitchFamily="34" charset="0"/>
              </a:rPr>
              <a:t>Cinderella </a:t>
            </a:r>
            <a:r>
              <a:rPr lang="en-US" sz="2000" dirty="0">
                <a:latin typeface="Century Gothic" panose="020B0502020202020204" pitchFamily="34" charset="0"/>
              </a:rPr>
              <a:t>adaptation organizer on the previous slides to as a model. </a:t>
            </a:r>
          </a:p>
          <a:p>
            <a:pPr marL="139700" indent="0">
              <a:buNone/>
            </a:pPr>
            <a:endParaRPr lang="en-US" dirty="0"/>
          </a:p>
        </p:txBody>
      </p:sp>
    </p:spTree>
    <p:extLst>
      <p:ext uri="{BB962C8B-B14F-4D97-AF65-F5344CB8AC3E}">
        <p14:creationId xmlns:p14="http://schemas.microsoft.com/office/powerpoint/2010/main" val="103651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Shape 246"/>
        <p:cNvGrpSpPr/>
        <p:nvPr/>
      </p:nvGrpSpPr>
      <p:grpSpPr>
        <a:xfrm>
          <a:off x="0" y="0"/>
          <a:ext cx="0" cy="0"/>
          <a:chOff x="0" y="0"/>
          <a:chExt cx="0" cy="0"/>
        </a:xfrm>
      </p:grpSpPr>
      <p:sp>
        <p:nvSpPr>
          <p:cNvPr id="248" name="Google Shape;248;p41"/>
          <p:cNvSpPr txBox="1">
            <a:spLocks noGrp="1"/>
          </p:cNvSpPr>
          <p:nvPr>
            <p:ph type="body" idx="1"/>
          </p:nvPr>
        </p:nvSpPr>
        <p:spPr>
          <a:xfrm>
            <a:off x="466425" y="754425"/>
            <a:ext cx="8131200" cy="3378600"/>
          </a:xfrm>
          <a:prstGeom prst="rect">
            <a:avLst/>
          </a:prstGeom>
        </p:spPr>
        <p:txBody>
          <a:bodyPr spcFirstLastPara="1" wrap="square" lIns="91425" tIns="91425" rIns="91425" bIns="91425" anchor="t" anchorCtr="0">
            <a:noAutofit/>
          </a:bodyPr>
          <a:lstStyle/>
          <a:p>
            <a:pPr marL="1371600" lvl="0" indent="0" algn="l" rtl="0">
              <a:lnSpc>
                <a:spcPct val="150000"/>
              </a:lnSpc>
              <a:spcBef>
                <a:spcPts val="0"/>
              </a:spcBef>
              <a:spcAft>
                <a:spcPts val="0"/>
              </a:spcAft>
              <a:buNone/>
            </a:pPr>
            <a:r>
              <a:rPr lang="en">
                <a:latin typeface="Chelsea Market"/>
                <a:ea typeface="Chelsea Market"/>
                <a:cs typeface="Chelsea Market"/>
                <a:sym typeface="Chelsea Market"/>
              </a:rPr>
              <a:t>Does your story include a character who wants something?</a:t>
            </a:r>
            <a:endParaRPr>
              <a:latin typeface="Chelsea Market"/>
              <a:ea typeface="Chelsea Market"/>
              <a:cs typeface="Chelsea Market"/>
              <a:sym typeface="Chelsea Market"/>
            </a:endParaRPr>
          </a:p>
          <a:p>
            <a:pPr marL="1371600" lvl="0" indent="0" algn="l" rtl="0">
              <a:lnSpc>
                <a:spcPct val="150000"/>
              </a:lnSpc>
              <a:spcBef>
                <a:spcPts val="0"/>
              </a:spcBef>
              <a:spcAft>
                <a:spcPts val="0"/>
              </a:spcAft>
              <a:buNone/>
            </a:pPr>
            <a:r>
              <a:rPr lang="en">
                <a:latin typeface="Chelsea Market"/>
                <a:ea typeface="Chelsea Market"/>
                <a:cs typeface="Chelsea Market"/>
                <a:sym typeface="Chelsea Market"/>
              </a:rPr>
              <a:t>Does your story have a character who runs into trouble, or who has a problem?</a:t>
            </a:r>
            <a:endParaRPr>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a:latin typeface="Chelsea Market"/>
              <a:ea typeface="Chelsea Market"/>
              <a:cs typeface="Chelsea Market"/>
              <a:sym typeface="Chelsea Market"/>
            </a:endParaRPr>
          </a:p>
          <a:p>
            <a:pPr marL="0" lvl="0" indent="0" algn="l" rtl="0">
              <a:lnSpc>
                <a:spcPct val="150000"/>
              </a:lnSpc>
              <a:spcBef>
                <a:spcPts val="0"/>
              </a:spcBef>
              <a:spcAft>
                <a:spcPts val="0"/>
              </a:spcAft>
              <a:buNone/>
            </a:pPr>
            <a:r>
              <a:rPr lang="en">
                <a:latin typeface="Chelsea Market"/>
                <a:ea typeface="Chelsea Market"/>
                <a:cs typeface="Chelsea Market"/>
                <a:sym typeface="Chelsea Market"/>
              </a:rPr>
              <a:t>You have a few more minutes to think through and write about your plan for your story.  If your plan is done, you could start listing character traits for your characters.  </a:t>
            </a:r>
            <a:endParaRPr>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a:solidFill>
                <a:schemeClr val="lt1"/>
              </a:solidFill>
              <a:latin typeface="Chelsea Market"/>
              <a:ea typeface="Chelsea Market"/>
              <a:cs typeface="Chelsea Market"/>
              <a:sym typeface="Chelsea Market"/>
            </a:endParaRPr>
          </a:p>
        </p:txBody>
      </p:sp>
      <p:pic>
        <p:nvPicPr>
          <p:cNvPr id="249" name="Google Shape;249;p41"/>
          <p:cNvPicPr preferRelativeResize="0"/>
          <p:nvPr/>
        </p:nvPicPr>
        <p:blipFill rotWithShape="1">
          <a:blip r:embed="rId3">
            <a:alphaModFix/>
          </a:blip>
          <a:srcRect l="16094" r="14320"/>
          <a:stretch/>
        </p:blipFill>
        <p:spPr>
          <a:xfrm>
            <a:off x="466425" y="754425"/>
            <a:ext cx="1289475" cy="1853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Shape 232"/>
        <p:cNvGrpSpPr/>
        <p:nvPr/>
      </p:nvGrpSpPr>
      <p:grpSpPr>
        <a:xfrm>
          <a:off x="0" y="0"/>
          <a:ext cx="0" cy="0"/>
          <a:chOff x="0" y="0"/>
          <a:chExt cx="0" cy="0"/>
        </a:xfrm>
      </p:grpSpPr>
      <p:sp>
        <p:nvSpPr>
          <p:cNvPr id="234" name="Google Shape;234;p39"/>
          <p:cNvSpPr txBox="1">
            <a:spLocks noGrp="1"/>
          </p:cNvSpPr>
          <p:nvPr>
            <p:ph type="body" idx="1"/>
          </p:nvPr>
        </p:nvSpPr>
        <p:spPr>
          <a:xfrm>
            <a:off x="466425" y="754425"/>
            <a:ext cx="8131200" cy="3378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latin typeface="Chelsea Market"/>
                <a:ea typeface="Chelsea Market"/>
                <a:cs typeface="Chelsea Market"/>
                <a:sym typeface="Chelsea Market"/>
              </a:rPr>
              <a:t>Writers, I have one more tip that I want to tell you.  When you write your story tomorrow, you need to make sure that your adaptation doesn’t miss some of the super important parts of a good story. </a:t>
            </a: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r>
              <a:rPr lang="en" dirty="0">
                <a:latin typeface="Chelsea Market"/>
                <a:ea typeface="Chelsea Market"/>
                <a:cs typeface="Chelsea Market"/>
                <a:sym typeface="Chelsea Market"/>
              </a:rPr>
              <a:t>So right now, will you get in your mind how </a:t>
            </a: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r>
              <a:rPr lang="en" dirty="0">
                <a:latin typeface="Chelsea Market"/>
                <a:ea typeface="Chelsea Market"/>
                <a:cs typeface="Chelsea Market"/>
                <a:sym typeface="Chelsea Market"/>
              </a:rPr>
              <a:t>your adaptation is probably going to go?     </a:t>
            </a: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235" name="Google Shape;235;p39"/>
          <p:cNvPicPr preferRelativeResize="0"/>
          <p:nvPr/>
        </p:nvPicPr>
        <p:blipFill>
          <a:blip r:embed="rId3">
            <a:alphaModFix/>
          </a:blip>
          <a:stretch>
            <a:fillRect/>
          </a:stretch>
        </p:blipFill>
        <p:spPr>
          <a:xfrm>
            <a:off x="5982577" y="2734375"/>
            <a:ext cx="2849725" cy="223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188625" y="704250"/>
            <a:ext cx="8643600" cy="386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000" dirty="0">
                <a:solidFill>
                  <a:schemeClr val="accent1"/>
                </a:solidFill>
                <a:latin typeface="Century Gothic" panose="020B0502020202020204" pitchFamily="34" charset="0"/>
                <a:ea typeface="Chelsea Market"/>
                <a:cs typeface="Chelsea Market"/>
                <a:sym typeface="Chelsea Market"/>
              </a:rPr>
              <a:t>Use the list to help you adapt </a:t>
            </a:r>
            <a:r>
              <a:rPr lang="en-US" sz="2000" i="1" dirty="0">
                <a:solidFill>
                  <a:schemeClr val="accent1"/>
                </a:solidFill>
                <a:latin typeface="Century Gothic" panose="020B0502020202020204" pitchFamily="34" charset="0"/>
                <a:ea typeface="Chelsea Market"/>
                <a:cs typeface="Chelsea Market"/>
                <a:sym typeface="Chelsea Market"/>
              </a:rPr>
              <a:t>The Three Little Pigs</a:t>
            </a:r>
            <a:endParaRPr sz="2000" i="1" dirty="0">
              <a:solidFill>
                <a:schemeClr val="accent1"/>
              </a:solidFill>
              <a:latin typeface="Century Gothic" panose="020B0502020202020204" pitchFamily="34" charset="0"/>
              <a:ea typeface="Chelsea Market"/>
              <a:cs typeface="Chelsea Market"/>
              <a:sym typeface="Chelsea Market"/>
            </a:endParaRPr>
          </a:p>
        </p:txBody>
      </p:sp>
      <p:sp>
        <p:nvSpPr>
          <p:cNvPr id="76" name="Google Shape;76;p16"/>
          <p:cNvSpPr/>
          <p:nvPr/>
        </p:nvSpPr>
        <p:spPr>
          <a:xfrm>
            <a:off x="1538000" y="1537975"/>
            <a:ext cx="6520150" cy="277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dirty="0">
                <a:solidFill>
                  <a:schemeClr val="lt1"/>
                </a:solidFill>
                <a:latin typeface="Questrial"/>
                <a:ea typeface="Questrial"/>
                <a:cs typeface="Questrial"/>
                <a:sym typeface="Questrial"/>
              </a:rPr>
              <a:t>Ways Authors Adapt Fairy Tales</a:t>
            </a:r>
            <a:endParaRPr sz="2400" b="1" u="sng" dirty="0">
              <a:solidFill>
                <a:schemeClr val="lt1"/>
              </a:solidFill>
              <a:latin typeface="Questrial"/>
              <a:ea typeface="Questrial"/>
              <a:cs typeface="Questrial"/>
              <a:sym typeface="Questrial"/>
            </a:endParaRPr>
          </a:p>
          <a:p>
            <a:pPr marL="0" lvl="0" indent="0" algn="l" rtl="0">
              <a:spcBef>
                <a:spcPts val="0"/>
              </a:spcBef>
              <a:spcAft>
                <a:spcPts val="0"/>
              </a:spcAft>
              <a:buNone/>
            </a:pPr>
            <a:endParaRPr sz="1800" b="1" dirty="0">
              <a:solidFill>
                <a:schemeClr val="lt1"/>
              </a:solidFill>
              <a:latin typeface="Questrial"/>
              <a:ea typeface="Questrial"/>
              <a:cs typeface="Questrial"/>
              <a:sym typeface="Questrial"/>
            </a:endParaRPr>
          </a:p>
          <a:p>
            <a:pPr marL="457200" lvl="0"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Changing the character</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a girl to a boy </a:t>
            </a:r>
            <a:r>
              <a:rPr lang="en-US" sz="1800" dirty="0">
                <a:solidFill>
                  <a:schemeClr val="lt1"/>
                </a:solidFill>
                <a:latin typeface="Questrial"/>
                <a:ea typeface="Questrial"/>
                <a:cs typeface="Questrial"/>
                <a:sym typeface="Questrial"/>
              </a:rPr>
              <a:t>  </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a fancy godmother to a less fancy one (dirty one)</a:t>
            </a:r>
          </a:p>
          <a:p>
            <a:pPr marL="914400" lvl="1" indent="-342900" algn="l" rtl="0">
              <a:spcBef>
                <a:spcPts val="0"/>
              </a:spcBef>
              <a:spcAft>
                <a:spcPts val="0"/>
              </a:spcAft>
              <a:buClr>
                <a:schemeClr val="lt1"/>
              </a:buClr>
              <a:buSzPts val="1800"/>
              <a:buFont typeface="Questrial"/>
              <a:buChar char="○"/>
            </a:pPr>
            <a:endParaRPr sz="1800" dirty="0">
              <a:solidFill>
                <a:schemeClr val="lt1"/>
              </a:solidFill>
              <a:latin typeface="Questrial"/>
              <a:ea typeface="Questrial"/>
              <a:cs typeface="Questrial"/>
              <a:sym typeface="Questrial"/>
            </a:endParaRPr>
          </a:p>
          <a:p>
            <a:pPr marL="457200" lvl="0"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Changing the events</a:t>
            </a:r>
            <a:endParaRPr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r>
              <a:rPr lang="en" sz="1800" dirty="0">
                <a:solidFill>
                  <a:schemeClr val="lt1"/>
                </a:solidFill>
                <a:latin typeface="Questrial"/>
                <a:ea typeface="Questrial"/>
                <a:cs typeface="Questrial"/>
                <a:sym typeface="Questrial"/>
              </a:rPr>
              <a:t>From something old fashioned to something modern. </a:t>
            </a:r>
          </a:p>
          <a:p>
            <a:pPr marL="914400" lvl="1" indent="-342900" algn="l" rtl="0">
              <a:spcBef>
                <a:spcPts val="0"/>
              </a:spcBef>
              <a:spcAft>
                <a:spcPts val="0"/>
              </a:spcAft>
              <a:buClr>
                <a:schemeClr val="lt1"/>
              </a:buClr>
              <a:buSzPts val="1800"/>
              <a:buFont typeface="Questrial"/>
              <a:buChar char="○"/>
            </a:pPr>
            <a:endParaRPr lang="en" sz="1800" dirty="0">
              <a:solidFill>
                <a:schemeClr val="lt1"/>
              </a:solidFill>
              <a:latin typeface="Questrial"/>
              <a:ea typeface="Questrial"/>
              <a:cs typeface="Questrial"/>
              <a:sym typeface="Questrial"/>
            </a:endParaRPr>
          </a:p>
          <a:p>
            <a:pPr marL="914400" lvl="1" indent="-342900" algn="l" rtl="0">
              <a:spcBef>
                <a:spcPts val="0"/>
              </a:spcBef>
              <a:spcAft>
                <a:spcPts val="0"/>
              </a:spcAft>
              <a:buClr>
                <a:schemeClr val="lt1"/>
              </a:buClr>
              <a:buSzPts val="1800"/>
              <a:buFont typeface="Questrial"/>
              <a:buChar char="○"/>
            </a:pPr>
            <a:endParaRPr sz="1800" dirty="0">
              <a:solidFill>
                <a:schemeClr val="l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2" name="Google Shape;82;p17"/>
          <p:cNvSpPr txBox="1">
            <a:spLocks noGrp="1"/>
          </p:cNvSpPr>
          <p:nvPr>
            <p:ph type="body" idx="1"/>
          </p:nvPr>
        </p:nvSpPr>
        <p:spPr>
          <a:xfrm>
            <a:off x="135525" y="277586"/>
            <a:ext cx="4970100" cy="396426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Writers, many of you are talking about the fact that when a writer makes a change - say changing Cinderella from a girl to a boy - that one change changes other things, right?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1600"/>
              </a:spcAft>
              <a:buNone/>
            </a:pPr>
            <a:r>
              <a:rPr lang="en" sz="2000" dirty="0">
                <a:solidFill>
                  <a:schemeClr val="accent1"/>
                </a:solidFill>
                <a:latin typeface="Century Gothic" panose="020B0502020202020204" pitchFamily="34" charset="0"/>
                <a:ea typeface="Chelsea Market"/>
                <a:cs typeface="Chelsea Market"/>
                <a:sym typeface="Chelsea Market"/>
              </a:rPr>
              <a:t>For example, the author had to change Cinderella losing a glass slipper to Prince Cinders losing his pants! </a:t>
            </a:r>
            <a:endParaRPr sz="2000" dirty="0">
              <a:solidFill>
                <a:schemeClr val="accent1"/>
              </a:solidFill>
              <a:latin typeface="Century Gothic" panose="020B0502020202020204" pitchFamily="34" charset="0"/>
              <a:ea typeface="Chelsea Market"/>
              <a:cs typeface="Chelsea Market"/>
              <a:sym typeface="Chelsea Market"/>
            </a:endParaRPr>
          </a:p>
        </p:txBody>
      </p:sp>
      <p:pic>
        <p:nvPicPr>
          <p:cNvPr id="83" name="Google Shape;83;p17"/>
          <p:cNvPicPr preferRelativeResize="0"/>
          <p:nvPr/>
        </p:nvPicPr>
        <p:blipFill rotWithShape="1">
          <a:blip r:embed="rId3">
            <a:alphaModFix/>
          </a:blip>
          <a:srcRect l="18528" r="21684"/>
          <a:stretch/>
        </p:blipFill>
        <p:spPr>
          <a:xfrm>
            <a:off x="5349150" y="1008525"/>
            <a:ext cx="3483151" cy="3882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
        <p:cNvGrpSpPr/>
        <p:nvPr/>
      </p:nvGrpSpPr>
      <p:grpSpPr>
        <a:xfrm>
          <a:off x="0" y="0"/>
          <a:ext cx="0" cy="0"/>
          <a:chOff x="0" y="0"/>
          <a:chExt cx="0" cy="0"/>
        </a:xfrm>
      </p:grpSpPr>
      <p:sp>
        <p:nvSpPr>
          <p:cNvPr id="89" name="Google Shape;89;p18"/>
          <p:cNvSpPr txBox="1">
            <a:spLocks noGrp="1"/>
          </p:cNvSpPr>
          <p:nvPr>
            <p:ph type="body" idx="1"/>
          </p:nvPr>
        </p:nvSpPr>
        <p:spPr>
          <a:xfrm>
            <a:off x="173350" y="725600"/>
            <a:ext cx="52350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When an author makes one change, it is like a domino that falls over and pushes other things to change.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160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So what if we decided that too often the main characters in fairy tales are farm animals, and it would be better if the characters were household pets.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160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How might that affect a story like </a:t>
            </a:r>
            <a:r>
              <a:rPr lang="en" sz="2000" i="1" dirty="0">
                <a:solidFill>
                  <a:schemeClr val="accent1"/>
                </a:solidFill>
                <a:latin typeface="Century Gothic" panose="020B0502020202020204" pitchFamily="34" charset="0"/>
                <a:ea typeface="Chelsea Market"/>
                <a:cs typeface="Chelsea Market"/>
                <a:sym typeface="Chelsea Market"/>
              </a:rPr>
              <a:t>The Three Little Pigs</a:t>
            </a:r>
            <a:r>
              <a:rPr lang="en" sz="2000" dirty="0">
                <a:solidFill>
                  <a:schemeClr val="accent1"/>
                </a:solidFill>
                <a:latin typeface="Century Gothic" panose="020B0502020202020204" pitchFamily="34" charset="0"/>
                <a:ea typeface="Chelsea Market"/>
                <a:cs typeface="Chelsea Market"/>
                <a:sym typeface="Chelsea Market"/>
              </a:rPr>
              <a:t>?</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1600"/>
              </a:spcBef>
              <a:spcAft>
                <a:spcPts val="1600"/>
              </a:spcAft>
              <a:buNone/>
            </a:pPr>
            <a:endParaRPr dirty="0">
              <a:solidFill>
                <a:schemeClr val="accent1"/>
              </a:solidFill>
              <a:latin typeface="Happy Monkey"/>
              <a:ea typeface="Happy Monkey"/>
              <a:cs typeface="Happy Monkey"/>
              <a:sym typeface="Happy Monkey"/>
            </a:endParaRPr>
          </a:p>
        </p:txBody>
      </p:sp>
      <p:pic>
        <p:nvPicPr>
          <p:cNvPr id="90" name="Google Shape;90;p18"/>
          <p:cNvPicPr preferRelativeResize="0"/>
          <p:nvPr/>
        </p:nvPicPr>
        <p:blipFill>
          <a:blip r:embed="rId3">
            <a:alphaModFix/>
          </a:blip>
          <a:stretch>
            <a:fillRect/>
          </a:stretch>
        </p:blipFill>
        <p:spPr>
          <a:xfrm>
            <a:off x="5686800" y="875888"/>
            <a:ext cx="3200850" cy="3391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6" name="Google Shape;96;p19"/>
          <p:cNvSpPr txBox="1">
            <a:spLocks noGrp="1"/>
          </p:cNvSpPr>
          <p:nvPr>
            <p:ph type="body" idx="1"/>
          </p:nvPr>
        </p:nvSpPr>
        <p:spPr>
          <a:xfrm>
            <a:off x="173350" y="81643"/>
            <a:ext cx="5676000" cy="4620986"/>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What if it was called </a:t>
            </a:r>
            <a:r>
              <a:rPr lang="en-US" sz="2000" i="1" dirty="0">
                <a:solidFill>
                  <a:schemeClr val="accent1"/>
                </a:solidFill>
                <a:latin typeface="Century Gothic" panose="020B0502020202020204" pitchFamily="34" charset="0"/>
                <a:ea typeface="Chelsea Market"/>
                <a:cs typeface="Chelsea Market"/>
                <a:sym typeface="Chelsea Market"/>
              </a:rPr>
              <a:t>T</a:t>
            </a:r>
            <a:r>
              <a:rPr lang="en" sz="2000" i="1" dirty="0">
                <a:solidFill>
                  <a:schemeClr val="accent1"/>
                </a:solidFill>
                <a:latin typeface="Century Gothic" panose="020B0502020202020204" pitchFamily="34" charset="0"/>
                <a:ea typeface="Chelsea Market"/>
                <a:cs typeface="Chelsea Market"/>
                <a:sym typeface="Chelsea Market"/>
              </a:rPr>
              <a:t>he </a:t>
            </a:r>
            <a:r>
              <a:rPr lang="en-US" sz="2000" i="1" dirty="0">
                <a:solidFill>
                  <a:schemeClr val="accent1"/>
                </a:solidFill>
                <a:latin typeface="Century Gothic" panose="020B0502020202020204" pitchFamily="34" charset="0"/>
                <a:ea typeface="Chelsea Market"/>
                <a:cs typeface="Chelsea Market"/>
                <a:sym typeface="Chelsea Market"/>
              </a:rPr>
              <a:t>T</a:t>
            </a:r>
            <a:r>
              <a:rPr lang="en" sz="2000" i="1" dirty="0">
                <a:solidFill>
                  <a:schemeClr val="accent1"/>
                </a:solidFill>
                <a:latin typeface="Century Gothic" panose="020B0502020202020204" pitchFamily="34" charset="0"/>
                <a:ea typeface="Chelsea Market"/>
                <a:cs typeface="Chelsea Market"/>
                <a:sym typeface="Chelsea Market"/>
              </a:rPr>
              <a:t>hree Little Hamsters?  </a:t>
            </a:r>
            <a:endParaRPr sz="2000" i="1"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If they were hamsters, would they still build houses?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Would it still be a big, bad wolf that terrorized the hamsters?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r>
              <a:rPr lang="en-US" sz="2000" dirty="0">
                <a:solidFill>
                  <a:schemeClr val="accent1"/>
                </a:solidFill>
                <a:latin typeface="Century Gothic" panose="020B0502020202020204" pitchFamily="34" charset="0"/>
                <a:ea typeface="Chelsea Market"/>
                <a:cs typeface="Chelsea Market"/>
                <a:sym typeface="Chelsea Market"/>
              </a:rPr>
              <a:t>T</a:t>
            </a:r>
            <a:r>
              <a:rPr lang="en" sz="2000" dirty="0">
                <a:solidFill>
                  <a:schemeClr val="accent1"/>
                </a:solidFill>
                <a:latin typeface="Century Gothic" panose="020B0502020202020204" pitchFamily="34" charset="0"/>
                <a:ea typeface="Chelsea Market"/>
                <a:cs typeface="Chelsea Market"/>
                <a:sym typeface="Chelsea Market"/>
              </a:rPr>
              <a:t>hink about the changes that might be made.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Happy Monkey"/>
              <a:ea typeface="Happy Monkey"/>
              <a:cs typeface="Happy Monkey"/>
              <a:sym typeface="Happy Monkey"/>
            </a:endParaRPr>
          </a:p>
        </p:txBody>
      </p:sp>
      <p:pic>
        <p:nvPicPr>
          <p:cNvPr id="97" name="Google Shape;97;p19"/>
          <p:cNvPicPr preferRelativeResize="0"/>
          <p:nvPr/>
        </p:nvPicPr>
        <p:blipFill>
          <a:blip r:embed="rId3">
            <a:alphaModFix/>
          </a:blip>
          <a:stretch>
            <a:fillRect/>
          </a:stretch>
        </p:blipFill>
        <p:spPr>
          <a:xfrm>
            <a:off x="6019776" y="1374125"/>
            <a:ext cx="2374899" cy="259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3" name="Google Shape;103;p20"/>
          <p:cNvSpPr txBox="1">
            <a:spLocks noGrp="1"/>
          </p:cNvSpPr>
          <p:nvPr>
            <p:ph type="body" idx="1"/>
          </p:nvPr>
        </p:nvSpPr>
        <p:spPr>
          <a:xfrm>
            <a:off x="173350" y="938892"/>
            <a:ext cx="6936900" cy="3459707"/>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A cat  would go after the hamsters.  </a:t>
            </a:r>
          </a:p>
          <a:p>
            <a:pPr marL="0" lvl="0" indent="0" algn="l" rtl="0">
              <a:lnSpc>
                <a:spcPct val="150000"/>
              </a:lnSpc>
              <a:spcBef>
                <a:spcPts val="0"/>
              </a:spcBef>
              <a:spcAft>
                <a:spcPts val="0"/>
              </a:spcAft>
              <a:buNone/>
            </a:pPr>
            <a:r>
              <a:rPr lang="en-US" sz="2000" dirty="0">
                <a:solidFill>
                  <a:schemeClr val="accent1"/>
                </a:solidFill>
                <a:latin typeface="Century Gothic" panose="020B0502020202020204" pitchFamily="34" charset="0"/>
                <a:ea typeface="Chelsea Market"/>
                <a:cs typeface="Chelsea Market"/>
                <a:sym typeface="Chelsea Market"/>
              </a:rPr>
              <a:t>T</a:t>
            </a:r>
            <a:r>
              <a:rPr lang="en" sz="2000" dirty="0">
                <a:solidFill>
                  <a:schemeClr val="accent1"/>
                </a:solidFill>
                <a:latin typeface="Century Gothic" panose="020B0502020202020204" pitchFamily="34" charset="0"/>
                <a:ea typeface="Chelsea Market"/>
                <a:cs typeface="Chelsea Market"/>
                <a:sym typeface="Chelsea Market"/>
              </a:rPr>
              <a:t>he cat wouldn’t say, “I’ll huff and I’ll puff,” he would say, “I’ll hiss and I’ll scratch.”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r>
              <a:rPr lang="en" sz="2000" b="1" dirty="0">
                <a:solidFill>
                  <a:schemeClr val="accent1"/>
                </a:solidFill>
                <a:latin typeface="Century Gothic" panose="020B0502020202020204" pitchFamily="34" charset="0"/>
                <a:ea typeface="Chelsea Market"/>
                <a:cs typeface="Chelsea Market"/>
                <a:sym typeface="Chelsea Market"/>
              </a:rPr>
              <a:t>This leads me into what I want to teach you today!</a:t>
            </a:r>
            <a:endParaRPr sz="2000" b="1"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Happy Monkey"/>
              <a:ea typeface="Happy Monkey"/>
              <a:cs typeface="Happy Monkey"/>
              <a:sym typeface="Happy Monkey"/>
            </a:endParaRPr>
          </a:p>
        </p:txBody>
      </p:sp>
      <p:pic>
        <p:nvPicPr>
          <p:cNvPr id="104" name="Google Shape;104;p20"/>
          <p:cNvPicPr preferRelativeResize="0"/>
          <p:nvPr/>
        </p:nvPicPr>
        <p:blipFill>
          <a:blip r:embed="rId3">
            <a:alphaModFix/>
          </a:blip>
          <a:stretch>
            <a:fillRect/>
          </a:stretch>
        </p:blipFill>
        <p:spPr>
          <a:xfrm>
            <a:off x="6151319" y="1298488"/>
            <a:ext cx="2900225" cy="254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08"/>
        <p:cNvGrpSpPr/>
        <p:nvPr/>
      </p:nvGrpSpPr>
      <p:grpSpPr>
        <a:xfrm>
          <a:off x="0" y="0"/>
          <a:ext cx="0" cy="0"/>
          <a:chOff x="0" y="0"/>
          <a:chExt cx="0" cy="0"/>
        </a:xfrm>
      </p:grpSpPr>
      <p:sp>
        <p:nvSpPr>
          <p:cNvPr id="110" name="Google Shape;110;p21"/>
          <p:cNvSpPr txBox="1">
            <a:spLocks noGrp="1"/>
          </p:cNvSpPr>
          <p:nvPr>
            <p:ph type="body" idx="1"/>
          </p:nvPr>
        </p:nvSpPr>
        <p:spPr>
          <a:xfrm>
            <a:off x="311700" y="0"/>
            <a:ext cx="8520600" cy="4241850"/>
          </a:xfrm>
          <a:prstGeom prst="rect">
            <a:avLst/>
          </a:prstGeom>
        </p:spPr>
        <p:txBody>
          <a:bodyPr spcFirstLastPara="1" wrap="square" lIns="91425" tIns="91425" rIns="91425" bIns="91425" anchor="t" anchorCtr="0">
            <a:noAutofit/>
          </a:bodyPr>
          <a:lstStyle/>
          <a:p>
            <a:pPr marL="1828800" lvl="0" indent="0" algn="l" rtl="0">
              <a:lnSpc>
                <a:spcPct val="150000"/>
              </a:lnSpc>
              <a:spcBef>
                <a:spcPts val="0"/>
              </a:spcBef>
              <a:spcAft>
                <a:spcPts val="0"/>
              </a:spcAft>
              <a:buNone/>
            </a:pPr>
            <a:endParaRPr lang="en" dirty="0">
              <a:solidFill>
                <a:schemeClr val="accent1"/>
              </a:solidFill>
              <a:latin typeface="Century Gothic" panose="020B0502020202020204" pitchFamily="34" charset="0"/>
              <a:ea typeface="Coming Soon"/>
              <a:cs typeface="Coming Soon"/>
              <a:sym typeface="Coming Soon"/>
            </a:endParaRPr>
          </a:p>
          <a:p>
            <a:pPr marL="1828800" lvl="0" indent="0" algn="l" rtl="0">
              <a:lnSpc>
                <a:spcPct val="150000"/>
              </a:lnSpc>
              <a:spcBef>
                <a:spcPts val="0"/>
              </a:spcBef>
              <a:spcAft>
                <a:spcPts val="0"/>
              </a:spcAft>
              <a:buNone/>
            </a:pPr>
            <a:endParaRPr lang="en" dirty="0">
              <a:solidFill>
                <a:schemeClr val="accent1"/>
              </a:solidFill>
              <a:latin typeface="Century Gothic" panose="020B0502020202020204" pitchFamily="34" charset="0"/>
              <a:ea typeface="Coming Soon"/>
              <a:cs typeface="Coming Soon"/>
              <a:sym typeface="Coming Soon"/>
            </a:endParaRPr>
          </a:p>
          <a:p>
            <a:pPr marL="182880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Today I want to teach you that when writers plan how an adaptation of a story will go, they do two things. </a:t>
            </a:r>
          </a:p>
          <a:p>
            <a:pPr marL="1828800" lvl="0" indent="0" algn="l" rtl="0">
              <a:lnSpc>
                <a:spcPct val="150000"/>
              </a:lnSpc>
              <a:spcBef>
                <a:spcPts val="0"/>
              </a:spcBef>
              <a:spcAft>
                <a:spcPts val="0"/>
              </a:spcAft>
              <a:buNone/>
            </a:pPr>
            <a:endParaRPr lang="en" dirty="0">
              <a:solidFill>
                <a:schemeClr val="accent1"/>
              </a:solidFill>
              <a:latin typeface="Century Gothic" panose="020B0502020202020204" pitchFamily="34" charset="0"/>
              <a:ea typeface="Coming Soon"/>
              <a:cs typeface="Coming Soon"/>
              <a:sym typeface="Coming Soon"/>
            </a:endParaRPr>
          </a:p>
          <a:p>
            <a:pPr marL="182880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1. They decide on a change that they think will improve the story.</a:t>
            </a:r>
          </a:p>
          <a:p>
            <a:pPr marL="182880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2. They make sure that the change leads to other changes so the whole story fits together.</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1600"/>
              </a:spcBef>
              <a:spcAft>
                <a:spcPts val="0"/>
              </a:spcAft>
              <a:buNone/>
            </a:pPr>
            <a:endParaRPr dirty="0">
              <a:solidFill>
                <a:schemeClr val="accent1"/>
              </a:solidFill>
              <a:latin typeface="Century Gothic" panose="020B0502020202020204" pitchFamily="34" charset="0"/>
              <a:ea typeface="Coming Soon"/>
              <a:cs typeface="Coming Soon"/>
              <a:sym typeface="Coming Soon"/>
            </a:endParaRPr>
          </a:p>
        </p:txBody>
      </p:sp>
      <p:pic>
        <p:nvPicPr>
          <p:cNvPr id="111" name="Google Shape;111;p21"/>
          <p:cNvPicPr preferRelativeResize="0"/>
          <p:nvPr/>
        </p:nvPicPr>
        <p:blipFill>
          <a:blip r:embed="rId3">
            <a:alphaModFix/>
          </a:blip>
          <a:stretch>
            <a:fillRect/>
          </a:stretch>
        </p:blipFill>
        <p:spPr>
          <a:xfrm>
            <a:off x="396274" y="1093850"/>
            <a:ext cx="1507050" cy="1462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5"/>
        <p:cNvGrpSpPr/>
        <p:nvPr/>
      </p:nvGrpSpPr>
      <p:grpSpPr>
        <a:xfrm>
          <a:off x="0" y="0"/>
          <a:ext cx="0" cy="0"/>
          <a:chOff x="0" y="0"/>
          <a:chExt cx="0" cy="0"/>
        </a:xfrm>
      </p:grpSpPr>
      <p:sp>
        <p:nvSpPr>
          <p:cNvPr id="117" name="Google Shape;117;p22"/>
          <p:cNvSpPr txBox="1">
            <a:spLocks noGrp="1"/>
          </p:cNvSpPr>
          <p:nvPr>
            <p:ph type="body" idx="1"/>
          </p:nvPr>
        </p:nvSpPr>
        <p:spPr>
          <a:xfrm>
            <a:off x="311700" y="151300"/>
            <a:ext cx="8520600" cy="409055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lang="en"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 know yesterday you did some thinking about </a:t>
            </a:r>
            <a:r>
              <a:rPr lang="en-US" sz="2000" i="1" dirty="0">
                <a:solidFill>
                  <a:schemeClr val="lt1"/>
                </a:solidFill>
                <a:latin typeface="Century Gothic" panose="020B0502020202020204" pitchFamily="34" charset="0"/>
                <a:ea typeface="Chelsea Market"/>
                <a:cs typeface="Chelsea Market"/>
                <a:sym typeface="Chelsea Market"/>
              </a:rPr>
              <a:t>The Three Little Pigs, </a:t>
            </a:r>
            <a:r>
              <a:rPr lang="en-US" sz="2000" dirty="0">
                <a:solidFill>
                  <a:schemeClr val="lt1"/>
                </a:solidFill>
                <a:latin typeface="Century Gothic" panose="020B0502020202020204" pitchFamily="34" charset="0"/>
                <a:ea typeface="Chelsea Market"/>
                <a:cs typeface="Chelsea Market"/>
                <a:sym typeface="Chelsea Market"/>
              </a:rPr>
              <a:t>the fairy tale you will adapt.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lang="en"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 will be writing an adaptation of </a:t>
            </a:r>
            <a:r>
              <a:rPr lang="en" sz="2000" i="1" dirty="0">
                <a:solidFill>
                  <a:schemeClr val="lt1"/>
                </a:solidFill>
                <a:latin typeface="Century Gothic" panose="020B0502020202020204" pitchFamily="34" charset="0"/>
                <a:ea typeface="Chelsea Market"/>
                <a:cs typeface="Chelsea Market"/>
                <a:sym typeface="Chelsea Market"/>
              </a:rPr>
              <a:t>Cinderella.</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Before a person can think about a possible adaptation,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it helps to have the original well in mind.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18" name="Google Shape;118;p22"/>
          <p:cNvPicPr preferRelativeResize="0"/>
          <p:nvPr/>
        </p:nvPicPr>
        <p:blipFill>
          <a:blip r:embed="rId3">
            <a:alphaModFix/>
          </a:blip>
          <a:stretch>
            <a:fillRect/>
          </a:stretch>
        </p:blipFill>
        <p:spPr>
          <a:xfrm>
            <a:off x="7225393" y="2571750"/>
            <a:ext cx="1838358" cy="24204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1552</Words>
  <Application>Microsoft Office PowerPoint</Application>
  <PresentationFormat>On-screen Show (16:9)</PresentationFormat>
  <Paragraphs>152</Paragraphs>
  <Slides>28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Amatic SC</vt:lpstr>
      <vt:lpstr>Arial</vt:lpstr>
      <vt:lpstr>Century Gothic</vt:lpstr>
      <vt:lpstr>Chelsea Market</vt:lpstr>
      <vt:lpstr>Coming Soon</vt:lpstr>
      <vt:lpstr>Happy Monkey</vt:lpstr>
      <vt:lpstr>Questrial</vt:lpstr>
      <vt:lpstr>Source Code Pro</vt:lpstr>
      <vt:lpstr>Beach Day</vt:lpstr>
      <vt:lpstr>Writing Story Adaptations that Hold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The library will close if enough money is not raised to keep it open.  The step sisters throw away the letter with the information, so Cinderella may not attend. </vt:lpstr>
      <vt:lpstr>Cinderella organizer</vt:lpstr>
      <vt:lpstr>Cinderella organizer</vt:lpstr>
      <vt:lpstr>Cinderella organizer</vt:lpstr>
      <vt:lpstr>Use the organizer form the blog.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Writing Story Adaptations that Hold Together</dc:title>
  <dc:creator>Patricia Abel</dc:creator>
  <cp:lastModifiedBy>Lisa Darrow</cp:lastModifiedBy>
  <cp:revision>16</cp:revision>
  <dcterms:modified xsi:type="dcterms:W3CDTF">2020-04-03T15:00:56Z</dcterms:modified>
</cp:coreProperties>
</file>