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7" r:id="rId2"/>
    <p:sldId id="261" r:id="rId3"/>
    <p:sldId id="262" r:id="rId4"/>
    <p:sldId id="263" r:id="rId5"/>
    <p:sldId id="264" r:id="rId6"/>
    <p:sldId id="265" r:id="rId7"/>
    <p:sldId id="266" r:id="rId8"/>
    <p:sldId id="267" r:id="rId9"/>
    <p:sldId id="268"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de1e3c3d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de1e3c3d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af18ed779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af18ed779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edd2879b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edd2879b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edd245329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2edd245329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edd2879bc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edd2879bc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af18ed779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af18ed779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ede1e3c3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2ede1e3c3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af18ed779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af18ed779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1600"/>
              </a:spcBef>
              <a:spcAft>
                <a:spcPts val="0"/>
              </a:spcAft>
              <a:buClr>
                <a:schemeClr val="accent1"/>
              </a:buClr>
              <a:buSzPts val="1400"/>
              <a:buChar char="○"/>
              <a:defRPr>
                <a:solidFill>
                  <a:schemeClr val="accent1"/>
                </a:solidFill>
                <a:highlight>
                  <a:schemeClr val="lt1"/>
                </a:highlight>
              </a:defRPr>
            </a:lvl2pPr>
            <a:lvl3pPr marL="1371600" lvl="2" indent="-317500">
              <a:spcBef>
                <a:spcPts val="1600"/>
              </a:spcBef>
              <a:spcAft>
                <a:spcPts val="0"/>
              </a:spcAft>
              <a:buClr>
                <a:schemeClr val="accent1"/>
              </a:buClr>
              <a:buSzPts val="1400"/>
              <a:buChar char="■"/>
              <a:defRPr>
                <a:solidFill>
                  <a:schemeClr val="accent1"/>
                </a:solidFill>
                <a:highlight>
                  <a:schemeClr val="lt1"/>
                </a:highlight>
              </a:defRPr>
            </a:lvl3pPr>
            <a:lvl4pPr marL="1828800" lvl="3" indent="-317500">
              <a:spcBef>
                <a:spcPts val="1600"/>
              </a:spcBef>
              <a:spcAft>
                <a:spcPts val="0"/>
              </a:spcAft>
              <a:buClr>
                <a:schemeClr val="accent1"/>
              </a:buClr>
              <a:buSzPts val="1400"/>
              <a:buChar char="●"/>
              <a:defRPr>
                <a:solidFill>
                  <a:schemeClr val="accent1"/>
                </a:solidFill>
                <a:highlight>
                  <a:schemeClr val="lt1"/>
                </a:highlight>
              </a:defRPr>
            </a:lvl4pPr>
            <a:lvl5pPr marL="2286000" lvl="4" indent="-317500">
              <a:spcBef>
                <a:spcPts val="1600"/>
              </a:spcBef>
              <a:spcAft>
                <a:spcPts val="0"/>
              </a:spcAft>
              <a:buClr>
                <a:schemeClr val="accent1"/>
              </a:buClr>
              <a:buSzPts val="1400"/>
              <a:buChar char="○"/>
              <a:defRPr>
                <a:solidFill>
                  <a:schemeClr val="accent1"/>
                </a:solidFill>
                <a:highlight>
                  <a:schemeClr val="lt1"/>
                </a:highlight>
              </a:defRPr>
            </a:lvl5pPr>
            <a:lvl6pPr marL="2743200" lvl="5" indent="-317500">
              <a:spcBef>
                <a:spcPts val="1600"/>
              </a:spcBef>
              <a:spcAft>
                <a:spcPts val="0"/>
              </a:spcAft>
              <a:buClr>
                <a:schemeClr val="accent1"/>
              </a:buClr>
              <a:buSzPts val="1400"/>
              <a:buChar char="■"/>
              <a:defRPr>
                <a:solidFill>
                  <a:schemeClr val="accent1"/>
                </a:solidFill>
                <a:highlight>
                  <a:schemeClr val="lt1"/>
                </a:highlight>
              </a:defRPr>
            </a:lvl6pPr>
            <a:lvl7pPr marL="3200400" lvl="6" indent="-317500">
              <a:spcBef>
                <a:spcPts val="1600"/>
              </a:spcBef>
              <a:spcAft>
                <a:spcPts val="0"/>
              </a:spcAft>
              <a:buClr>
                <a:schemeClr val="accent1"/>
              </a:buClr>
              <a:buSzPts val="1400"/>
              <a:buChar char="●"/>
              <a:defRPr>
                <a:solidFill>
                  <a:schemeClr val="accent1"/>
                </a:solidFill>
                <a:highlight>
                  <a:schemeClr val="lt1"/>
                </a:highlight>
              </a:defRPr>
            </a:lvl7pPr>
            <a:lvl8pPr marL="3657600" lvl="7" indent="-317500">
              <a:spcBef>
                <a:spcPts val="1600"/>
              </a:spcBef>
              <a:spcAft>
                <a:spcPts val="0"/>
              </a:spcAft>
              <a:buClr>
                <a:schemeClr val="accent1"/>
              </a:buClr>
              <a:buSzPts val="1400"/>
              <a:buChar char="○"/>
              <a:defRPr>
                <a:solidFill>
                  <a:schemeClr val="accent1"/>
                </a:solidFill>
                <a:highlight>
                  <a:schemeClr val="lt1"/>
                </a:highlight>
              </a:defRPr>
            </a:lvl8pPr>
            <a:lvl9pPr marL="4114800" lvl="8" indent="-317500">
              <a:spcBef>
                <a:spcPts val="1600"/>
              </a:spcBef>
              <a:spcAft>
                <a:spcPts val="160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160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160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160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160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160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160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160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1600"/>
              </a:spcBef>
              <a:spcAft>
                <a:spcPts val="160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b="0" dirty="0">
                <a:latin typeface="Century Gothic" panose="020B0502020202020204" pitchFamily="34" charset="0"/>
                <a:ea typeface="Chelsea Market"/>
                <a:cs typeface="Chelsea Market"/>
                <a:sym typeface="Chelsea Market"/>
              </a:rPr>
              <a:t>Mirror, Mirror on the Wall</a:t>
            </a:r>
            <a:endParaRPr sz="3600" b="0" dirty="0">
              <a:latin typeface="Century Gothic" panose="020B0502020202020204" pitchFamily="34" charset="0"/>
              <a:ea typeface="Chelsea Market"/>
              <a:cs typeface="Chelsea Market"/>
              <a:sym typeface="Chelsea Market"/>
            </a:endParaRPr>
          </a:p>
        </p:txBody>
      </p:sp>
      <p:sp>
        <p:nvSpPr>
          <p:cNvPr id="62" name="Google Shape;62;p14"/>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Coming Soon"/>
                <a:ea typeface="Coming Soon"/>
                <a:cs typeface="Coming Soon"/>
                <a:sym typeface="Coming Soon"/>
              </a:rPr>
              <a:t>Once Upon A Time </a:t>
            </a:r>
            <a:endParaRPr dirty="0">
              <a:latin typeface="Coming Soon"/>
              <a:ea typeface="Coming Soon"/>
              <a:cs typeface="Coming Soon"/>
              <a:sym typeface="Coming Soo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7"/>
        <p:cNvGrpSpPr/>
        <p:nvPr/>
      </p:nvGrpSpPr>
      <p:grpSpPr>
        <a:xfrm>
          <a:off x="0" y="0"/>
          <a:ext cx="0" cy="0"/>
          <a:chOff x="0" y="0"/>
          <a:chExt cx="0" cy="0"/>
        </a:xfrm>
      </p:grpSpPr>
      <p:sp>
        <p:nvSpPr>
          <p:cNvPr id="89" name="Google Shape;89;p18"/>
          <p:cNvSpPr txBox="1">
            <a:spLocks noGrp="1"/>
          </p:cNvSpPr>
          <p:nvPr>
            <p:ph type="body" idx="1"/>
          </p:nvPr>
        </p:nvSpPr>
        <p:spPr>
          <a:xfrm>
            <a:off x="390800" y="901650"/>
            <a:ext cx="8441400" cy="3340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00" dirty="0">
                <a:solidFill>
                  <a:schemeClr val="accent1"/>
                </a:solidFill>
                <a:latin typeface="Century Gothic" panose="020B0502020202020204" pitchFamily="34" charset="0"/>
                <a:ea typeface="Chelsea Market"/>
                <a:cs typeface="Chelsea Market"/>
                <a:sym typeface="Chelsea Market"/>
              </a:rPr>
              <a:t>Some of you have discovered that writers spend a fair amount of their time not actually writing, but </a:t>
            </a:r>
            <a:r>
              <a:rPr lang="en" sz="2000" i="1" dirty="0">
                <a:solidFill>
                  <a:schemeClr val="accent1"/>
                </a:solidFill>
                <a:latin typeface="Century Gothic" panose="020B0502020202020204" pitchFamily="34" charset="0"/>
                <a:ea typeface="Chelsea Market"/>
                <a:cs typeface="Chelsea Market"/>
                <a:sym typeface="Chelsea Market"/>
              </a:rPr>
              <a:t>preparing </a:t>
            </a:r>
            <a:r>
              <a:rPr lang="en" sz="2000" dirty="0">
                <a:solidFill>
                  <a:schemeClr val="accent1"/>
                </a:solidFill>
                <a:latin typeface="Century Gothic" panose="020B0502020202020204" pitchFamily="34" charset="0"/>
                <a:ea typeface="Chelsea Market"/>
                <a:cs typeface="Chelsea Market"/>
                <a:sym typeface="Chelsea Market"/>
              </a:rPr>
              <a:t>to write and </a:t>
            </a:r>
            <a:r>
              <a:rPr lang="en" sz="2000" i="1" dirty="0">
                <a:solidFill>
                  <a:schemeClr val="accent1"/>
                </a:solidFill>
                <a:latin typeface="Century Gothic" panose="020B0502020202020204" pitchFamily="34" charset="0"/>
                <a:ea typeface="Chelsea Market"/>
                <a:cs typeface="Chelsea Market"/>
                <a:sym typeface="Chelsea Market"/>
              </a:rPr>
              <a:t>reflecting</a:t>
            </a:r>
            <a:r>
              <a:rPr lang="en" sz="2000" dirty="0">
                <a:solidFill>
                  <a:schemeClr val="accent1"/>
                </a:solidFill>
                <a:latin typeface="Century Gothic" panose="020B0502020202020204" pitchFamily="34" charset="0"/>
                <a:ea typeface="Chelsea Market"/>
                <a:cs typeface="Chelsea Market"/>
                <a:sym typeface="Chelsea Market"/>
              </a:rPr>
              <a:t> on their writing.  </a:t>
            </a:r>
            <a:endParaRPr sz="2000" dirty="0">
              <a:solidFill>
                <a:schemeClr val="accen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endParaRPr sz="2000" dirty="0">
              <a:solidFill>
                <a:schemeClr val="accen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r>
              <a:rPr lang="en" sz="2000" dirty="0">
                <a:solidFill>
                  <a:schemeClr val="accent1"/>
                </a:solidFill>
                <a:latin typeface="Century Gothic" panose="020B0502020202020204" pitchFamily="34" charset="0"/>
                <a:ea typeface="Chelsea Market"/>
                <a:cs typeface="Chelsea Market"/>
                <a:sym typeface="Chelsea Market"/>
              </a:rPr>
              <a:t>A really superb writer picks up their checklist, </a:t>
            </a:r>
            <a:endParaRPr sz="2000" dirty="0">
              <a:solidFill>
                <a:schemeClr val="accen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r>
              <a:rPr lang="en" sz="2000" dirty="0">
                <a:solidFill>
                  <a:schemeClr val="accent1"/>
                </a:solidFill>
                <a:latin typeface="Century Gothic" panose="020B0502020202020204" pitchFamily="34" charset="0"/>
                <a:ea typeface="Chelsea Market"/>
                <a:cs typeface="Chelsea Market"/>
                <a:sym typeface="Chelsea Market"/>
              </a:rPr>
              <a:t>even when no one suggests it, and rereads </a:t>
            </a:r>
            <a:endParaRPr sz="2000" dirty="0">
              <a:solidFill>
                <a:schemeClr val="accen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r>
              <a:rPr lang="en" sz="2000" dirty="0">
                <a:solidFill>
                  <a:schemeClr val="accent1"/>
                </a:solidFill>
                <a:latin typeface="Century Gothic" panose="020B0502020202020204" pitchFamily="34" charset="0"/>
                <a:ea typeface="Chelsea Market"/>
                <a:cs typeface="Chelsea Market"/>
                <a:sym typeface="Chelsea Market"/>
              </a:rPr>
              <a:t>their writing thinking, “Does this piece of </a:t>
            </a:r>
            <a:endParaRPr sz="2000" dirty="0">
              <a:solidFill>
                <a:schemeClr val="accen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r>
              <a:rPr lang="en" sz="2000" dirty="0">
                <a:solidFill>
                  <a:schemeClr val="accent1"/>
                </a:solidFill>
                <a:latin typeface="Century Gothic" panose="020B0502020202020204" pitchFamily="34" charset="0"/>
                <a:ea typeface="Chelsea Market"/>
                <a:cs typeface="Chelsea Market"/>
                <a:sym typeface="Chelsea Market"/>
              </a:rPr>
              <a:t>writing match the items on this checklist?”</a:t>
            </a:r>
            <a:endParaRPr sz="2000" dirty="0">
              <a:solidFill>
                <a:schemeClr val="accent1"/>
              </a:solidFill>
              <a:latin typeface="Century Gothic" panose="020B0502020202020204" pitchFamily="34" charset="0"/>
              <a:ea typeface="Chelsea Market"/>
              <a:cs typeface="Chelsea Market"/>
              <a:sym typeface="Chelsea Market"/>
            </a:endParaRPr>
          </a:p>
          <a:p>
            <a:pPr marL="0" lvl="0" indent="0" algn="l" rtl="0">
              <a:lnSpc>
                <a:spcPct val="150000"/>
              </a:lnSpc>
              <a:spcBef>
                <a:spcPts val="0"/>
              </a:spcBef>
              <a:spcAft>
                <a:spcPts val="0"/>
              </a:spcAft>
              <a:buNone/>
            </a:pPr>
            <a:r>
              <a:rPr lang="en" dirty="0">
                <a:solidFill>
                  <a:schemeClr val="accent1"/>
                </a:solidFill>
                <a:latin typeface="Chelsea Market"/>
                <a:ea typeface="Chelsea Market"/>
                <a:cs typeface="Chelsea Market"/>
                <a:sym typeface="Chelsea Market"/>
              </a:rPr>
              <a:t> </a:t>
            </a:r>
            <a:endParaRPr dirty="0">
              <a:solidFill>
                <a:schemeClr val="accent1"/>
              </a:solidFill>
              <a:latin typeface="Chelsea Market"/>
              <a:ea typeface="Chelsea Market"/>
              <a:cs typeface="Chelsea Market"/>
              <a:sym typeface="Chelsea Market"/>
            </a:endParaRPr>
          </a:p>
          <a:p>
            <a:pPr marL="0" lvl="0" indent="0" algn="l" rtl="0">
              <a:lnSpc>
                <a:spcPct val="150000"/>
              </a:lnSpc>
              <a:spcBef>
                <a:spcPts val="1600"/>
              </a:spcBef>
              <a:spcAft>
                <a:spcPts val="0"/>
              </a:spcAft>
              <a:buNone/>
            </a:pPr>
            <a:endParaRPr dirty="0">
              <a:solidFill>
                <a:schemeClr val="accent1"/>
              </a:solidFill>
              <a:latin typeface="Chelsea Market"/>
              <a:ea typeface="Chelsea Market"/>
              <a:cs typeface="Chelsea Market"/>
              <a:sym typeface="Chelsea Market"/>
            </a:endParaRPr>
          </a:p>
          <a:p>
            <a:pPr marL="0" lvl="0" indent="0" algn="l" rtl="0">
              <a:lnSpc>
                <a:spcPct val="150000"/>
              </a:lnSpc>
              <a:spcBef>
                <a:spcPts val="1600"/>
              </a:spcBef>
              <a:spcAft>
                <a:spcPts val="1600"/>
              </a:spcAft>
              <a:buNone/>
            </a:pPr>
            <a:endParaRPr dirty="0">
              <a:solidFill>
                <a:schemeClr val="accent1"/>
              </a:solidFill>
              <a:latin typeface="Chelsea Market"/>
              <a:ea typeface="Chelsea Market"/>
              <a:cs typeface="Chelsea Market"/>
              <a:sym typeface="Chelsea Market"/>
            </a:endParaRPr>
          </a:p>
        </p:txBody>
      </p:sp>
      <p:pic>
        <p:nvPicPr>
          <p:cNvPr id="90" name="Google Shape;90;p18"/>
          <p:cNvPicPr preferRelativeResize="0"/>
          <p:nvPr/>
        </p:nvPicPr>
        <p:blipFill>
          <a:blip r:embed="rId3">
            <a:alphaModFix/>
          </a:blip>
          <a:stretch>
            <a:fillRect/>
          </a:stretch>
        </p:blipFill>
        <p:spPr>
          <a:xfrm>
            <a:off x="6170825" y="2269225"/>
            <a:ext cx="2661464" cy="2710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94"/>
        <p:cNvGrpSpPr/>
        <p:nvPr/>
      </p:nvGrpSpPr>
      <p:grpSpPr>
        <a:xfrm>
          <a:off x="0" y="0"/>
          <a:ext cx="0" cy="0"/>
          <a:chOff x="0" y="0"/>
          <a:chExt cx="0" cy="0"/>
        </a:xfrm>
      </p:grpSpPr>
      <p:sp>
        <p:nvSpPr>
          <p:cNvPr id="96" name="Google Shape;96;p19"/>
          <p:cNvSpPr txBox="1">
            <a:spLocks noGrp="1"/>
          </p:cNvSpPr>
          <p:nvPr>
            <p:ph type="body" idx="1"/>
          </p:nvPr>
        </p:nvSpPr>
        <p:spPr>
          <a:xfrm>
            <a:off x="311700" y="171450"/>
            <a:ext cx="8520600" cy="4070400"/>
          </a:xfrm>
          <a:prstGeom prst="rect">
            <a:avLst/>
          </a:prstGeom>
        </p:spPr>
        <p:txBody>
          <a:bodyPr spcFirstLastPara="1" wrap="square" lIns="91425" tIns="91425" rIns="91425" bIns="91425" anchor="t" anchorCtr="0">
            <a:noAutofit/>
          </a:bodyPr>
          <a:lstStyle/>
          <a:p>
            <a:pPr marL="1828800" lvl="0" indent="0" algn="l" rtl="0">
              <a:lnSpc>
                <a:spcPct val="150000"/>
              </a:lnSpc>
              <a:spcBef>
                <a:spcPts val="0"/>
              </a:spcBef>
              <a:spcAft>
                <a:spcPts val="0"/>
              </a:spcAft>
              <a:buNone/>
            </a:pPr>
            <a:r>
              <a:rPr lang="en" sz="2000" b="1" dirty="0">
                <a:solidFill>
                  <a:schemeClr val="lt1"/>
                </a:solidFill>
                <a:latin typeface="Century Gothic" panose="020B0502020202020204" pitchFamily="34" charset="0"/>
                <a:ea typeface="Coming Soon"/>
                <a:cs typeface="Coming Soon"/>
                <a:sym typeface="Coming Soon"/>
              </a:rPr>
              <a:t>Today I want to teach you that writers know that their writing gets better not only from what they do </a:t>
            </a:r>
            <a:r>
              <a:rPr lang="en" sz="2000" b="1" i="1" dirty="0">
                <a:solidFill>
                  <a:schemeClr val="lt1"/>
                </a:solidFill>
                <a:latin typeface="Century Gothic" panose="020B0502020202020204" pitchFamily="34" charset="0"/>
                <a:ea typeface="Coming Soon"/>
                <a:cs typeface="Coming Soon"/>
                <a:sym typeface="Coming Soon"/>
              </a:rPr>
              <a:t>on the page</a:t>
            </a:r>
            <a:r>
              <a:rPr lang="en" sz="2000" b="1" dirty="0">
                <a:solidFill>
                  <a:schemeClr val="lt1"/>
                </a:solidFill>
                <a:latin typeface="Century Gothic" panose="020B0502020202020204" pitchFamily="34" charset="0"/>
                <a:ea typeface="Coming Soon"/>
                <a:cs typeface="Coming Soon"/>
                <a:sym typeface="Coming Soon"/>
              </a:rPr>
              <a:t>, with their pen, but also from what they do </a:t>
            </a:r>
            <a:r>
              <a:rPr lang="en" sz="2000" b="1" i="1" dirty="0">
                <a:solidFill>
                  <a:schemeClr val="lt1"/>
                </a:solidFill>
                <a:latin typeface="Century Gothic" panose="020B0502020202020204" pitchFamily="34" charset="0"/>
                <a:ea typeface="Coming Soon"/>
                <a:cs typeface="Coming Soon"/>
                <a:sym typeface="Coming Soon"/>
              </a:rPr>
              <a:t>off the page.</a:t>
            </a:r>
            <a:r>
              <a:rPr lang="en" sz="2000" b="1" dirty="0">
                <a:solidFill>
                  <a:schemeClr val="lt1"/>
                </a:solidFill>
                <a:latin typeface="Century Gothic" panose="020B0502020202020204" pitchFamily="34" charset="0"/>
                <a:ea typeface="Coming Soon"/>
                <a:cs typeface="Coming Soon"/>
                <a:sym typeface="Coming Soon"/>
              </a:rPr>
              <a:t>  </a:t>
            </a:r>
            <a:endParaRPr sz="2000" b="1" dirty="0">
              <a:solidFill>
                <a:schemeClr val="lt1"/>
              </a:solidFill>
              <a:latin typeface="Century Gothic" panose="020B0502020202020204" pitchFamily="34" charset="0"/>
              <a:ea typeface="Coming Soon"/>
              <a:cs typeface="Coming Soon"/>
              <a:sym typeface="Coming Soon"/>
            </a:endParaRPr>
          </a:p>
          <a:p>
            <a:pPr marL="0" lvl="0" indent="0" algn="l" rtl="0">
              <a:lnSpc>
                <a:spcPct val="150000"/>
              </a:lnSpc>
              <a:spcBef>
                <a:spcPts val="1600"/>
              </a:spcBef>
              <a:spcAft>
                <a:spcPts val="0"/>
              </a:spcAft>
              <a:buNone/>
            </a:pPr>
            <a:endParaRPr sz="2000" b="1" dirty="0">
              <a:solidFill>
                <a:schemeClr val="lt1"/>
              </a:solidFill>
              <a:latin typeface="Century Gothic" panose="020B0502020202020204" pitchFamily="34" charset="0"/>
              <a:ea typeface="Coming Soon"/>
              <a:cs typeface="Coming Soon"/>
              <a:sym typeface="Coming Soon"/>
            </a:endParaRPr>
          </a:p>
          <a:p>
            <a:pPr marL="0" lvl="0" indent="0" algn="l" rtl="0">
              <a:lnSpc>
                <a:spcPct val="150000"/>
              </a:lnSpc>
              <a:spcBef>
                <a:spcPts val="1600"/>
              </a:spcBef>
              <a:spcAft>
                <a:spcPts val="0"/>
              </a:spcAft>
              <a:buNone/>
            </a:pPr>
            <a:r>
              <a:rPr lang="en" sz="2000" b="1" dirty="0">
                <a:solidFill>
                  <a:schemeClr val="lt1"/>
                </a:solidFill>
                <a:latin typeface="Century Gothic" panose="020B0502020202020204" pitchFamily="34" charset="0"/>
                <a:ea typeface="Coming Soon"/>
                <a:cs typeface="Coming Soon"/>
                <a:sym typeface="Coming Soon"/>
              </a:rPr>
              <a:t>And no work is more powerful than being a really tough critic of one’s own draft, rereading one’s writing and judging it against goals in such a way that the writer comes away with goals to live by, stars to steer by.  </a:t>
            </a:r>
            <a:endParaRPr sz="2000" b="1" dirty="0">
              <a:solidFill>
                <a:schemeClr val="lt1"/>
              </a:solidFill>
              <a:latin typeface="Century Gothic" panose="020B0502020202020204" pitchFamily="34" charset="0"/>
              <a:ea typeface="Coming Soon"/>
              <a:cs typeface="Coming Soon"/>
              <a:sym typeface="Coming Soon"/>
            </a:endParaRPr>
          </a:p>
          <a:p>
            <a:pPr marL="0" lvl="0" indent="0" algn="l" rtl="0">
              <a:lnSpc>
                <a:spcPct val="150000"/>
              </a:lnSpc>
              <a:spcBef>
                <a:spcPts val="1600"/>
              </a:spcBef>
              <a:spcAft>
                <a:spcPts val="1600"/>
              </a:spcAft>
              <a:buNone/>
            </a:pPr>
            <a:endParaRPr b="1" dirty="0">
              <a:solidFill>
                <a:schemeClr val="lt1"/>
              </a:solidFill>
              <a:latin typeface="Coming Soon"/>
              <a:ea typeface="Coming Soon"/>
              <a:cs typeface="Coming Soon"/>
              <a:sym typeface="Coming Soon"/>
            </a:endParaRPr>
          </a:p>
        </p:txBody>
      </p:sp>
      <p:pic>
        <p:nvPicPr>
          <p:cNvPr id="97" name="Google Shape;97;p19"/>
          <p:cNvPicPr preferRelativeResize="0"/>
          <p:nvPr/>
        </p:nvPicPr>
        <p:blipFill>
          <a:blip r:embed="rId3">
            <a:alphaModFix/>
          </a:blip>
          <a:stretch>
            <a:fillRect/>
          </a:stretch>
        </p:blipFill>
        <p:spPr>
          <a:xfrm>
            <a:off x="311699" y="901650"/>
            <a:ext cx="1507050" cy="146237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101"/>
        <p:cNvGrpSpPr/>
        <p:nvPr/>
      </p:nvGrpSpPr>
      <p:grpSpPr>
        <a:xfrm>
          <a:off x="0" y="0"/>
          <a:ext cx="0" cy="0"/>
          <a:chOff x="0" y="0"/>
          <a:chExt cx="0" cy="0"/>
        </a:xfrm>
      </p:grpSpPr>
      <p:sp>
        <p:nvSpPr>
          <p:cNvPr id="103" name="Google Shape;103;p20"/>
          <p:cNvSpPr txBox="1">
            <a:spLocks noGrp="1"/>
          </p:cNvSpPr>
          <p:nvPr>
            <p:ph type="body" idx="1"/>
          </p:nvPr>
        </p:nvSpPr>
        <p:spPr>
          <a:xfrm>
            <a:off x="311700" y="106136"/>
            <a:ext cx="8520600" cy="3820539"/>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dirty="0">
                <a:solidFill>
                  <a:schemeClr val="lt1"/>
                </a:solidFill>
                <a:latin typeface="Century Gothic" panose="020B0502020202020204" pitchFamily="34" charset="0"/>
                <a:ea typeface="Chelsea Market"/>
                <a:cs typeface="Chelsea Market"/>
                <a:sym typeface="Chelsea Market"/>
              </a:rPr>
              <a:t>Let me show you what I mean.  When I saw the checklist being used yesterday, the writer wasn’t just reading it without thinking.  It can be easy to skim through it like this. </a:t>
            </a:r>
            <a:endParaRPr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50000"/>
              </a:lnSpc>
              <a:spcBef>
                <a:spcPts val="0"/>
              </a:spcBef>
              <a:spcAft>
                <a:spcPts val="0"/>
              </a:spcAft>
              <a:buNone/>
            </a:pPr>
            <a:endParaRPr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50000"/>
              </a:lnSpc>
              <a:spcBef>
                <a:spcPts val="0"/>
              </a:spcBef>
              <a:spcAft>
                <a:spcPts val="0"/>
              </a:spcAft>
              <a:buNone/>
            </a:pPr>
            <a:r>
              <a:rPr lang="en" dirty="0">
                <a:solidFill>
                  <a:schemeClr val="lt1"/>
                </a:solidFill>
                <a:latin typeface="Century Gothic" panose="020B0502020202020204" pitchFamily="34" charset="0"/>
                <a:ea typeface="Chelsea Market"/>
                <a:cs typeface="Chelsea Market"/>
                <a:sym typeface="Chelsea Market"/>
              </a:rPr>
              <a:t>Check..</a:t>
            </a:r>
            <a:endParaRPr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50000"/>
              </a:lnSpc>
              <a:spcBef>
                <a:spcPts val="0"/>
              </a:spcBef>
              <a:spcAft>
                <a:spcPts val="0"/>
              </a:spcAft>
              <a:buNone/>
            </a:pPr>
            <a:r>
              <a:rPr lang="en" dirty="0">
                <a:solidFill>
                  <a:schemeClr val="lt1"/>
                </a:solidFill>
                <a:latin typeface="Century Gothic" panose="020B0502020202020204" pitchFamily="34" charset="0"/>
                <a:ea typeface="Chelsea Market"/>
                <a:cs typeface="Chelsea Market"/>
                <a:sym typeface="Chelsea Market"/>
              </a:rPr>
              <a:t>Yup…</a:t>
            </a:r>
            <a:endParaRPr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50000"/>
              </a:lnSpc>
              <a:spcBef>
                <a:spcPts val="0"/>
              </a:spcBef>
              <a:spcAft>
                <a:spcPts val="0"/>
              </a:spcAft>
              <a:buNone/>
            </a:pPr>
            <a:r>
              <a:rPr lang="en" dirty="0">
                <a:solidFill>
                  <a:schemeClr val="lt1"/>
                </a:solidFill>
                <a:latin typeface="Century Gothic" panose="020B0502020202020204" pitchFamily="34" charset="0"/>
                <a:ea typeface="Chelsea Market"/>
                <a:cs typeface="Chelsea Market"/>
                <a:sym typeface="Chelsea Market"/>
              </a:rPr>
              <a:t>I do that..</a:t>
            </a:r>
            <a:endParaRPr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50000"/>
              </a:lnSpc>
              <a:spcBef>
                <a:spcPts val="0"/>
              </a:spcBef>
              <a:spcAft>
                <a:spcPts val="0"/>
              </a:spcAft>
              <a:buNone/>
            </a:pPr>
            <a:r>
              <a:rPr lang="en" dirty="0">
                <a:solidFill>
                  <a:schemeClr val="lt1"/>
                </a:solidFill>
                <a:latin typeface="Century Gothic" panose="020B0502020202020204" pitchFamily="34" charset="0"/>
                <a:ea typeface="Chelsea Market"/>
                <a:cs typeface="Chelsea Market"/>
                <a:sym typeface="Chelsea Market"/>
              </a:rPr>
              <a:t>Uh huh…</a:t>
            </a:r>
            <a:endParaRPr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50000"/>
              </a:lnSpc>
              <a:spcBef>
                <a:spcPts val="0"/>
              </a:spcBef>
              <a:spcAft>
                <a:spcPts val="0"/>
              </a:spcAft>
              <a:buNone/>
            </a:pPr>
            <a:r>
              <a:rPr lang="en" dirty="0">
                <a:solidFill>
                  <a:schemeClr val="lt1"/>
                </a:solidFill>
                <a:latin typeface="Century Gothic" panose="020B0502020202020204" pitchFamily="34" charset="0"/>
                <a:ea typeface="Chelsea Market"/>
                <a:cs typeface="Chelsea Market"/>
                <a:sym typeface="Chelsea Market"/>
              </a:rPr>
              <a:t>Check..</a:t>
            </a:r>
            <a:endParaRPr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50000"/>
              </a:lnSpc>
              <a:spcBef>
                <a:spcPts val="0"/>
              </a:spcBef>
              <a:spcAft>
                <a:spcPts val="0"/>
              </a:spcAft>
              <a:buNone/>
            </a:pPr>
            <a:r>
              <a:rPr lang="en" dirty="0">
                <a:solidFill>
                  <a:schemeClr val="lt1"/>
                </a:solidFill>
                <a:latin typeface="Century Gothic" panose="020B0502020202020204" pitchFamily="34" charset="0"/>
                <a:ea typeface="Chelsea Market"/>
                <a:cs typeface="Chelsea Market"/>
                <a:sym typeface="Chelsea Market"/>
              </a:rPr>
              <a:t>I sort of do that too... </a:t>
            </a:r>
            <a:endParaRPr dirty="0">
              <a:solidFill>
                <a:schemeClr val="lt1"/>
              </a:solidFill>
              <a:latin typeface="Century Gothic" panose="020B0502020202020204" pitchFamily="34" charset="0"/>
              <a:ea typeface="Chelsea Market"/>
              <a:cs typeface="Chelsea Market"/>
              <a:sym typeface="Chelsea Market"/>
            </a:endParaRPr>
          </a:p>
        </p:txBody>
      </p:sp>
      <p:pic>
        <p:nvPicPr>
          <p:cNvPr id="2" name="Picture 1">
            <a:extLst>
              <a:ext uri="{FF2B5EF4-FFF2-40B4-BE49-F238E27FC236}">
                <a16:creationId xmlns:a16="http://schemas.microsoft.com/office/drawing/2014/main" id="{C0B6EDBA-DF5D-4CCB-A22C-28F522C3CF7A}"/>
              </a:ext>
            </a:extLst>
          </p:cNvPr>
          <p:cNvPicPr>
            <a:picLocks noChangeAspect="1"/>
          </p:cNvPicPr>
          <p:nvPr/>
        </p:nvPicPr>
        <p:blipFill>
          <a:blip r:embed="rId3"/>
          <a:stretch>
            <a:fillRect/>
          </a:stretch>
        </p:blipFill>
        <p:spPr>
          <a:xfrm>
            <a:off x="3878036" y="1118508"/>
            <a:ext cx="4629150" cy="402499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108"/>
        <p:cNvGrpSpPr/>
        <p:nvPr/>
      </p:nvGrpSpPr>
      <p:grpSpPr>
        <a:xfrm>
          <a:off x="0" y="0"/>
          <a:ext cx="0" cy="0"/>
          <a:chOff x="0" y="0"/>
          <a:chExt cx="0" cy="0"/>
        </a:xfrm>
      </p:grpSpPr>
      <p:sp>
        <p:nvSpPr>
          <p:cNvPr id="110" name="Google Shape;110;p21"/>
          <p:cNvSpPr txBox="1">
            <a:spLocks noGrp="1"/>
          </p:cNvSpPr>
          <p:nvPr>
            <p:ph type="body" idx="1"/>
          </p:nvPr>
        </p:nvSpPr>
        <p:spPr>
          <a:xfrm>
            <a:off x="311700" y="342900"/>
            <a:ext cx="8424600" cy="389895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400" dirty="0">
                <a:solidFill>
                  <a:schemeClr val="lt1"/>
                </a:solidFill>
                <a:latin typeface="Century Gothic" panose="020B0502020202020204" pitchFamily="34" charset="0"/>
                <a:ea typeface="Chelsea Market"/>
                <a:cs typeface="Chelsea Market"/>
                <a:sym typeface="Chelsea Market"/>
              </a:rPr>
              <a:t>Do you think that kind of work is going to help me get better as a </a:t>
            </a:r>
            <a:r>
              <a:rPr lang="en-US" sz="2400" dirty="0">
                <a:solidFill>
                  <a:schemeClr val="lt1"/>
                </a:solidFill>
                <a:latin typeface="Century Gothic" panose="020B0502020202020204" pitchFamily="34" charset="0"/>
                <a:ea typeface="Chelsea Market"/>
                <a:cs typeface="Chelsea Market"/>
                <a:sym typeface="Chelsea Market"/>
              </a:rPr>
              <a:t>writer</a:t>
            </a:r>
            <a:r>
              <a:rPr lang="en" sz="2400" dirty="0">
                <a:solidFill>
                  <a:schemeClr val="lt1"/>
                </a:solidFill>
                <a:latin typeface="Century Gothic" panose="020B0502020202020204" pitchFamily="34" charset="0"/>
                <a:ea typeface="Chelsea Market"/>
                <a:cs typeface="Chelsea Market"/>
                <a:sym typeface="Chelsea Market"/>
              </a:rPr>
              <a:t>?  </a:t>
            </a:r>
            <a:endParaRPr sz="2400"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50000"/>
              </a:lnSpc>
              <a:spcBef>
                <a:spcPts val="0"/>
              </a:spcBef>
              <a:spcAft>
                <a:spcPts val="0"/>
              </a:spcAft>
              <a:buNone/>
            </a:pPr>
            <a:endParaRPr dirty="0">
              <a:solidFill>
                <a:schemeClr val="lt1"/>
              </a:solidFill>
              <a:latin typeface="Chelsea Market"/>
              <a:ea typeface="Chelsea Market"/>
              <a:cs typeface="Chelsea Market"/>
              <a:sym typeface="Chelsea Market"/>
            </a:endParaRPr>
          </a:p>
          <a:p>
            <a:pPr marL="0" lvl="0" indent="0" algn="l" rtl="0">
              <a:lnSpc>
                <a:spcPct val="150000"/>
              </a:lnSpc>
              <a:spcBef>
                <a:spcPts val="0"/>
              </a:spcBef>
              <a:spcAft>
                <a:spcPts val="0"/>
              </a:spcAft>
              <a:buNone/>
            </a:pPr>
            <a:endParaRPr dirty="0">
              <a:solidFill>
                <a:schemeClr val="lt1"/>
              </a:solidFill>
              <a:latin typeface="Chelsea Market"/>
              <a:ea typeface="Chelsea Market"/>
              <a:cs typeface="Chelsea Market"/>
              <a:sym typeface="Chelsea Market"/>
            </a:endParaRPr>
          </a:p>
        </p:txBody>
      </p:sp>
      <p:pic>
        <p:nvPicPr>
          <p:cNvPr id="111" name="Google Shape;111;p21"/>
          <p:cNvPicPr preferRelativeResize="0"/>
          <p:nvPr/>
        </p:nvPicPr>
        <p:blipFill>
          <a:blip r:embed="rId3">
            <a:alphaModFix/>
          </a:blip>
          <a:stretch>
            <a:fillRect/>
          </a:stretch>
        </p:blipFill>
        <p:spPr>
          <a:xfrm>
            <a:off x="3334775" y="1832175"/>
            <a:ext cx="2580151" cy="258015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115"/>
        <p:cNvGrpSpPr/>
        <p:nvPr/>
      </p:nvGrpSpPr>
      <p:grpSpPr>
        <a:xfrm>
          <a:off x="0" y="0"/>
          <a:ext cx="0" cy="0"/>
          <a:chOff x="0" y="0"/>
          <a:chExt cx="0" cy="0"/>
        </a:xfrm>
      </p:grpSpPr>
      <p:sp>
        <p:nvSpPr>
          <p:cNvPr id="117" name="Google Shape;117;p22"/>
          <p:cNvSpPr txBox="1">
            <a:spLocks noGrp="1"/>
          </p:cNvSpPr>
          <p:nvPr>
            <p:ph type="body" idx="1"/>
          </p:nvPr>
        </p:nvSpPr>
        <p:spPr>
          <a:xfrm>
            <a:off x="311700" y="514350"/>
            <a:ext cx="8520600" cy="3538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00" dirty="0">
                <a:solidFill>
                  <a:schemeClr val="lt1"/>
                </a:solidFill>
                <a:latin typeface="Century Gothic" panose="020B0502020202020204" pitchFamily="34" charset="0"/>
                <a:ea typeface="Chelsea Market"/>
                <a:cs typeface="Chelsea Market"/>
                <a:sym typeface="Chelsea Market"/>
              </a:rPr>
              <a:t>All of you know what it feels like to be deeply engaged in assessment and also know what it feels like to shrug and say, “it’s fine,” like I was doing earlier.  </a:t>
            </a:r>
            <a:endParaRPr sz="2000"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endParaRPr sz="2000"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r>
              <a:rPr lang="en" sz="2000" dirty="0">
                <a:solidFill>
                  <a:schemeClr val="lt1"/>
                </a:solidFill>
                <a:latin typeface="Century Gothic" panose="020B0502020202020204" pitchFamily="34" charset="0"/>
                <a:ea typeface="Chelsea Market"/>
                <a:cs typeface="Chelsea Market"/>
                <a:sym typeface="Chelsea Market"/>
              </a:rPr>
              <a:t>To become stronger writers, it’s important for you </a:t>
            </a:r>
            <a:endParaRPr sz="2000"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r>
              <a:rPr lang="en" sz="2000" dirty="0">
                <a:solidFill>
                  <a:schemeClr val="lt1"/>
                </a:solidFill>
                <a:latin typeface="Century Gothic" panose="020B0502020202020204" pitchFamily="34" charset="0"/>
                <a:ea typeface="Chelsea Market"/>
                <a:cs typeface="Chelsea Market"/>
                <a:sym typeface="Chelsea Market"/>
              </a:rPr>
              <a:t>to try the deeply engaged way of assessing your </a:t>
            </a:r>
            <a:endParaRPr sz="2000"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r>
              <a:rPr lang="en" sz="2000" dirty="0">
                <a:solidFill>
                  <a:schemeClr val="lt1"/>
                </a:solidFill>
                <a:latin typeface="Century Gothic" panose="020B0502020202020204" pitchFamily="34" charset="0"/>
                <a:ea typeface="Chelsea Market"/>
                <a:cs typeface="Chelsea Market"/>
                <a:sym typeface="Chelsea Market"/>
              </a:rPr>
              <a:t>work.  As you are doing this work with your own </a:t>
            </a:r>
            <a:endParaRPr sz="2000"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r>
              <a:rPr lang="en" sz="2000" dirty="0">
                <a:solidFill>
                  <a:schemeClr val="lt1"/>
                </a:solidFill>
                <a:latin typeface="Century Gothic" panose="020B0502020202020204" pitchFamily="34" charset="0"/>
                <a:ea typeface="Chelsea Market"/>
                <a:cs typeface="Chelsea Market"/>
                <a:sym typeface="Chelsea Market"/>
              </a:rPr>
              <a:t>stories, you are not only thinking deeply about </a:t>
            </a:r>
            <a:endParaRPr sz="2000"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r>
              <a:rPr lang="en" sz="2000" dirty="0">
                <a:solidFill>
                  <a:schemeClr val="lt1"/>
                </a:solidFill>
                <a:latin typeface="Century Gothic" panose="020B0502020202020204" pitchFamily="34" charset="0"/>
                <a:ea typeface="Chelsea Market"/>
                <a:cs typeface="Chelsea Market"/>
                <a:sym typeface="Chelsea Market"/>
              </a:rPr>
              <a:t>those particular stories, you are thinking about </a:t>
            </a:r>
            <a:endParaRPr sz="2000"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r>
              <a:rPr lang="en" sz="2000" dirty="0">
                <a:solidFill>
                  <a:schemeClr val="lt1"/>
                </a:solidFill>
                <a:latin typeface="Century Gothic" panose="020B0502020202020204" pitchFamily="34" charset="0"/>
                <a:ea typeface="Chelsea Market"/>
                <a:cs typeface="Chelsea Market"/>
                <a:sym typeface="Chelsea Market"/>
              </a:rPr>
              <a:t>the stories you will work on in the future.  </a:t>
            </a:r>
            <a:endParaRPr sz="2000"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50000"/>
              </a:lnSpc>
              <a:spcBef>
                <a:spcPts val="0"/>
              </a:spcBef>
              <a:spcAft>
                <a:spcPts val="0"/>
              </a:spcAft>
              <a:buNone/>
            </a:pPr>
            <a:endParaRPr dirty="0">
              <a:solidFill>
                <a:schemeClr val="lt1"/>
              </a:solidFill>
              <a:latin typeface="Chelsea Market"/>
              <a:ea typeface="Chelsea Market"/>
              <a:cs typeface="Chelsea Market"/>
              <a:sym typeface="Chelsea Market"/>
            </a:endParaRPr>
          </a:p>
          <a:p>
            <a:pPr marL="0" lvl="0" indent="0" algn="l" rtl="0">
              <a:lnSpc>
                <a:spcPct val="150000"/>
              </a:lnSpc>
              <a:spcBef>
                <a:spcPts val="0"/>
              </a:spcBef>
              <a:spcAft>
                <a:spcPts val="0"/>
              </a:spcAft>
              <a:buNone/>
            </a:pPr>
            <a:endParaRPr dirty="0">
              <a:solidFill>
                <a:schemeClr val="lt1"/>
              </a:solidFill>
              <a:latin typeface="Chelsea Market"/>
              <a:ea typeface="Chelsea Market"/>
              <a:cs typeface="Chelsea Market"/>
              <a:sym typeface="Chelsea Market"/>
            </a:endParaRPr>
          </a:p>
        </p:txBody>
      </p:sp>
      <p:pic>
        <p:nvPicPr>
          <p:cNvPr id="118" name="Google Shape;118;p22"/>
          <p:cNvPicPr preferRelativeResize="0"/>
          <p:nvPr/>
        </p:nvPicPr>
        <p:blipFill>
          <a:blip r:embed="rId3">
            <a:alphaModFix/>
          </a:blip>
          <a:stretch>
            <a:fillRect/>
          </a:stretch>
        </p:blipFill>
        <p:spPr>
          <a:xfrm>
            <a:off x="6252873" y="1700275"/>
            <a:ext cx="4408075" cy="30902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122"/>
        <p:cNvGrpSpPr/>
        <p:nvPr/>
      </p:nvGrpSpPr>
      <p:grpSpPr>
        <a:xfrm>
          <a:off x="0" y="0"/>
          <a:ext cx="0" cy="0"/>
          <a:chOff x="0" y="0"/>
          <a:chExt cx="0" cy="0"/>
        </a:xfrm>
      </p:grpSpPr>
      <p:sp>
        <p:nvSpPr>
          <p:cNvPr id="124" name="Google Shape;124;p23"/>
          <p:cNvSpPr txBox="1">
            <a:spLocks noGrp="1"/>
          </p:cNvSpPr>
          <p:nvPr>
            <p:ph type="body" idx="1"/>
          </p:nvPr>
        </p:nvSpPr>
        <p:spPr>
          <a:xfrm>
            <a:off x="382800" y="187779"/>
            <a:ext cx="8378400" cy="3890996"/>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400" dirty="0">
                <a:solidFill>
                  <a:schemeClr val="lt1"/>
                </a:solidFill>
                <a:latin typeface="Century Gothic" panose="020B0502020202020204" pitchFamily="34" charset="0"/>
                <a:ea typeface="Chelsea Market"/>
                <a:cs typeface="Chelsea Market"/>
                <a:sym typeface="Chelsea Market"/>
              </a:rPr>
              <a:t>So writers, pull out your drafts and your Narrative Writing Checklist.  As you read back and forth between the first few items on your checklist and your draft, don’t just read with that “eh” kind of energy and focus, but with a deeply engaged kind of focus.  </a:t>
            </a:r>
            <a:endParaRPr sz="2400"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endParaRPr sz="2400"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endParaRPr sz="2400"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r>
              <a:rPr lang="en" sz="2400" dirty="0">
                <a:solidFill>
                  <a:schemeClr val="lt1"/>
                </a:solidFill>
                <a:latin typeface="Century Gothic" panose="020B0502020202020204" pitchFamily="34" charset="0"/>
                <a:ea typeface="Chelsea Market"/>
                <a:cs typeface="Chelsea Market"/>
                <a:sym typeface="Chelsea Market"/>
              </a:rPr>
              <a:t>Get started!</a:t>
            </a:r>
            <a:endParaRPr sz="2400" dirty="0">
              <a:solidFill>
                <a:schemeClr val="lt1"/>
              </a:solidFill>
              <a:latin typeface="Century Gothic" panose="020B0502020202020204" pitchFamily="34" charset="0"/>
              <a:ea typeface="Chelsea Market"/>
              <a:cs typeface="Chelsea Market"/>
              <a:sym typeface="Chelsea Market"/>
            </a:endParaRPr>
          </a:p>
        </p:txBody>
      </p:sp>
      <p:pic>
        <p:nvPicPr>
          <p:cNvPr id="125" name="Google Shape;125;p23"/>
          <p:cNvPicPr preferRelativeResize="0"/>
          <p:nvPr/>
        </p:nvPicPr>
        <p:blipFill>
          <a:blip r:embed="rId3">
            <a:alphaModFix/>
          </a:blip>
          <a:stretch>
            <a:fillRect/>
          </a:stretch>
        </p:blipFill>
        <p:spPr>
          <a:xfrm>
            <a:off x="3038087" y="2869113"/>
            <a:ext cx="3067826" cy="24193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129"/>
        <p:cNvGrpSpPr/>
        <p:nvPr/>
      </p:nvGrpSpPr>
      <p:grpSpPr>
        <a:xfrm>
          <a:off x="0" y="0"/>
          <a:ext cx="0" cy="0"/>
          <a:chOff x="0" y="0"/>
          <a:chExt cx="0" cy="0"/>
        </a:xfrm>
      </p:grpSpPr>
      <p:sp>
        <p:nvSpPr>
          <p:cNvPr id="131" name="Google Shape;131;p24"/>
          <p:cNvSpPr txBox="1">
            <a:spLocks noGrp="1"/>
          </p:cNvSpPr>
          <p:nvPr>
            <p:ph type="body" idx="1"/>
          </p:nvPr>
        </p:nvSpPr>
        <p:spPr>
          <a:xfrm>
            <a:off x="6384471" y="901650"/>
            <a:ext cx="2629354" cy="3340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00" dirty="0">
                <a:solidFill>
                  <a:schemeClr val="lt1"/>
                </a:solidFill>
                <a:latin typeface="Century Gothic" panose="020B0502020202020204" pitchFamily="34" charset="0"/>
                <a:ea typeface="Chelsea Market"/>
                <a:cs typeface="Chelsea Market"/>
                <a:sym typeface="Chelsea Market"/>
              </a:rPr>
              <a:t>Writers, you can all make a mark alongside anything on the checklist that you want to work on in particular.  </a:t>
            </a:r>
            <a:endParaRPr sz="2000" dirty="0">
              <a:solidFill>
                <a:schemeClr val="lt1"/>
              </a:solidFill>
              <a:latin typeface="Century Gothic" panose="020B0502020202020204" pitchFamily="34" charset="0"/>
              <a:ea typeface="Chelsea Market"/>
              <a:cs typeface="Chelsea Market"/>
              <a:sym typeface="Chelsea Market"/>
            </a:endParaRPr>
          </a:p>
          <a:p>
            <a:pPr marL="0" lvl="0" indent="0" algn="l" rtl="0">
              <a:lnSpc>
                <a:spcPct val="115000"/>
              </a:lnSpc>
              <a:spcBef>
                <a:spcPts val="0"/>
              </a:spcBef>
              <a:spcAft>
                <a:spcPts val="0"/>
              </a:spcAft>
              <a:buNone/>
            </a:pPr>
            <a:endParaRPr dirty="0">
              <a:solidFill>
                <a:schemeClr val="lt1"/>
              </a:solidFill>
              <a:latin typeface="Chelsea Market"/>
              <a:ea typeface="Chelsea Market"/>
              <a:cs typeface="Chelsea Market"/>
              <a:sym typeface="Chelsea Market"/>
            </a:endParaRPr>
          </a:p>
          <a:p>
            <a:pPr marL="0" lvl="0" indent="0" algn="l" rtl="0">
              <a:lnSpc>
                <a:spcPct val="115000"/>
              </a:lnSpc>
              <a:spcBef>
                <a:spcPts val="0"/>
              </a:spcBef>
              <a:spcAft>
                <a:spcPts val="0"/>
              </a:spcAft>
              <a:buNone/>
            </a:pPr>
            <a:endParaRPr dirty="0">
              <a:solidFill>
                <a:schemeClr val="lt1"/>
              </a:solidFill>
              <a:latin typeface="Chelsea Market"/>
              <a:ea typeface="Chelsea Market"/>
              <a:cs typeface="Chelsea Market"/>
              <a:sym typeface="Chelsea Market"/>
            </a:endParaRPr>
          </a:p>
        </p:txBody>
      </p:sp>
      <p:pic>
        <p:nvPicPr>
          <p:cNvPr id="2" name="Picture 1">
            <a:extLst>
              <a:ext uri="{FF2B5EF4-FFF2-40B4-BE49-F238E27FC236}">
                <a16:creationId xmlns:a16="http://schemas.microsoft.com/office/drawing/2014/main" id="{DC4A008F-71E9-44F1-9930-5B29AA0490C3}"/>
              </a:ext>
            </a:extLst>
          </p:cNvPr>
          <p:cNvPicPr>
            <a:picLocks noChangeAspect="1"/>
          </p:cNvPicPr>
          <p:nvPr/>
        </p:nvPicPr>
        <p:blipFill>
          <a:blip r:embed="rId3"/>
          <a:stretch>
            <a:fillRect/>
          </a:stretch>
        </p:blipFill>
        <p:spPr>
          <a:xfrm>
            <a:off x="481694" y="130630"/>
            <a:ext cx="5527220" cy="486591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136"/>
        <p:cNvGrpSpPr/>
        <p:nvPr/>
      </p:nvGrpSpPr>
      <p:grpSpPr>
        <a:xfrm>
          <a:off x="0" y="0"/>
          <a:ext cx="0" cy="0"/>
          <a:chOff x="0" y="0"/>
          <a:chExt cx="0" cy="0"/>
        </a:xfrm>
      </p:grpSpPr>
      <p:sp>
        <p:nvSpPr>
          <p:cNvPr id="138" name="Google Shape;138;p25"/>
          <p:cNvSpPr txBox="1">
            <a:spLocks noGrp="1"/>
          </p:cNvSpPr>
          <p:nvPr>
            <p:ph type="body" idx="1"/>
          </p:nvPr>
        </p:nvSpPr>
        <p:spPr>
          <a:xfrm>
            <a:off x="245721" y="212271"/>
            <a:ext cx="8391300" cy="3376758"/>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2400" dirty="0">
                <a:solidFill>
                  <a:schemeClr val="accent1"/>
                </a:solidFill>
                <a:latin typeface="Century Gothic" panose="020B0502020202020204" pitchFamily="34" charset="0"/>
                <a:ea typeface="Chelsea Market"/>
                <a:cs typeface="Chelsea Market"/>
                <a:sym typeface="Chelsea Market"/>
              </a:rPr>
              <a:t>Writers, this is a long checklist, and it will be really important that you don’t just </a:t>
            </a:r>
            <a:r>
              <a:rPr lang="en" sz="2400" i="1" dirty="0">
                <a:solidFill>
                  <a:schemeClr val="accent1"/>
                </a:solidFill>
                <a:latin typeface="Century Gothic" panose="020B0502020202020204" pitchFamily="34" charset="0"/>
                <a:ea typeface="Chelsea Market"/>
                <a:cs typeface="Chelsea Market"/>
                <a:sym typeface="Chelsea Market"/>
              </a:rPr>
              <a:t>read the checklist</a:t>
            </a:r>
            <a:r>
              <a:rPr lang="en" sz="2400" dirty="0">
                <a:solidFill>
                  <a:schemeClr val="accent1"/>
                </a:solidFill>
                <a:latin typeface="Century Gothic" panose="020B0502020202020204" pitchFamily="34" charset="0"/>
                <a:ea typeface="Chelsea Market"/>
                <a:cs typeface="Chelsea Market"/>
                <a:sym typeface="Chelsea Market"/>
              </a:rPr>
              <a:t> but also </a:t>
            </a:r>
            <a:r>
              <a:rPr lang="en" sz="2400" i="1" dirty="0">
                <a:solidFill>
                  <a:schemeClr val="accent1"/>
                </a:solidFill>
                <a:latin typeface="Century Gothic" panose="020B0502020202020204" pitchFamily="34" charset="0"/>
                <a:ea typeface="Chelsea Market"/>
                <a:cs typeface="Chelsea Market"/>
                <a:sym typeface="Chelsea Market"/>
              </a:rPr>
              <a:t>read your writing </a:t>
            </a:r>
            <a:r>
              <a:rPr lang="en" sz="2400" dirty="0">
                <a:solidFill>
                  <a:schemeClr val="accent1"/>
                </a:solidFill>
                <a:latin typeface="Century Gothic" panose="020B0502020202020204" pitchFamily="34" charset="0"/>
                <a:ea typeface="Chelsea Market"/>
                <a:cs typeface="Chelsea Market"/>
                <a:sym typeface="Chelsea Market"/>
              </a:rPr>
              <a:t>to check on whether you really, truly tried to do each of these items in a</a:t>
            </a:r>
            <a:r>
              <a:rPr lang="en-US" sz="2400" dirty="0">
                <a:solidFill>
                  <a:schemeClr val="accent1"/>
                </a:solidFill>
                <a:latin typeface="Century Gothic" panose="020B0502020202020204" pitchFamily="34" charset="0"/>
                <a:ea typeface="Chelsea Market"/>
                <a:cs typeface="Chelsea Market"/>
                <a:sym typeface="Chelsea Market"/>
              </a:rPr>
              <a:t>n exceptional </a:t>
            </a:r>
            <a:r>
              <a:rPr lang="en" sz="2400" dirty="0">
                <a:solidFill>
                  <a:schemeClr val="accent1"/>
                </a:solidFill>
                <a:latin typeface="Century Gothic" panose="020B0502020202020204" pitchFamily="34" charset="0"/>
                <a:ea typeface="Chelsea Market"/>
                <a:cs typeface="Chelsea Market"/>
                <a:sym typeface="Chelsea Market"/>
              </a:rPr>
              <a:t>way.  </a:t>
            </a:r>
            <a:endParaRPr sz="2400" dirty="0">
              <a:solidFill>
                <a:schemeClr val="accent1"/>
              </a:solidFill>
              <a:latin typeface="Century Gothic" panose="020B0502020202020204" pitchFamily="34" charset="0"/>
              <a:ea typeface="Chelsea Market"/>
              <a:cs typeface="Chelsea Market"/>
              <a:sym typeface="Chelsea Market"/>
            </a:endParaRPr>
          </a:p>
          <a:p>
            <a:pPr marL="0" lvl="0" indent="0" algn="l" rtl="0">
              <a:lnSpc>
                <a:spcPct val="150000"/>
              </a:lnSpc>
              <a:spcBef>
                <a:spcPts val="0"/>
              </a:spcBef>
              <a:spcAft>
                <a:spcPts val="0"/>
              </a:spcAft>
              <a:buNone/>
            </a:pPr>
            <a:endParaRPr lang="en" sz="2400" dirty="0">
              <a:solidFill>
                <a:schemeClr val="accent1"/>
              </a:solidFill>
              <a:latin typeface="Century Gothic" panose="020B0502020202020204" pitchFamily="34" charset="0"/>
              <a:ea typeface="Chelsea Market"/>
              <a:cs typeface="Chelsea Market"/>
              <a:sym typeface="Chelsea Market"/>
            </a:endParaRPr>
          </a:p>
          <a:p>
            <a:pPr marL="0" lvl="0" indent="0" algn="l" rtl="0">
              <a:lnSpc>
                <a:spcPct val="150000"/>
              </a:lnSpc>
              <a:spcBef>
                <a:spcPts val="0"/>
              </a:spcBef>
              <a:spcAft>
                <a:spcPts val="0"/>
              </a:spcAft>
              <a:buNone/>
            </a:pPr>
            <a:r>
              <a:rPr lang="en" sz="2400" dirty="0">
                <a:solidFill>
                  <a:schemeClr val="accent1"/>
                </a:solidFill>
                <a:latin typeface="Century Gothic" panose="020B0502020202020204" pitchFamily="34" charset="0"/>
                <a:ea typeface="Chelsea Market"/>
                <a:cs typeface="Chelsea Market"/>
                <a:sym typeface="Chelsea Market"/>
              </a:rPr>
              <a:t>Label in your draft where you did things from the checklist.  </a:t>
            </a:r>
            <a:endParaRPr sz="2400" dirty="0">
              <a:solidFill>
                <a:schemeClr val="accent1"/>
              </a:solidFill>
              <a:latin typeface="Century Gothic" panose="020B0502020202020204" pitchFamily="34" charset="0"/>
              <a:ea typeface="Chelsea Market"/>
              <a:cs typeface="Chelsea Market"/>
              <a:sym typeface="Chelsea Market"/>
            </a:endParaRPr>
          </a:p>
          <a:p>
            <a:pPr marL="0" lvl="0" indent="0" algn="l" rtl="0">
              <a:lnSpc>
                <a:spcPct val="150000"/>
              </a:lnSpc>
              <a:spcBef>
                <a:spcPts val="0"/>
              </a:spcBef>
              <a:spcAft>
                <a:spcPts val="0"/>
              </a:spcAft>
              <a:buNone/>
            </a:pPr>
            <a:endParaRPr sz="2000" dirty="0">
              <a:solidFill>
                <a:schemeClr val="accent1"/>
              </a:solidFill>
              <a:latin typeface="Century Gothic" panose="020B0502020202020204" pitchFamily="34" charset="0"/>
              <a:ea typeface="Chelsea Market"/>
              <a:cs typeface="Chelsea Market"/>
              <a:sym typeface="Chelsea Market"/>
            </a:endParaRPr>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462</Words>
  <Application>Microsoft Office PowerPoint</Application>
  <PresentationFormat>On-screen Show (16:9)</PresentationFormat>
  <Paragraphs>37</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Amatic SC</vt:lpstr>
      <vt:lpstr>Arial</vt:lpstr>
      <vt:lpstr>Century Gothic</vt:lpstr>
      <vt:lpstr>Chelsea Market</vt:lpstr>
      <vt:lpstr>Coming Soon</vt:lpstr>
      <vt:lpstr>Source Code Pro</vt:lpstr>
      <vt:lpstr>Beach Day</vt:lpstr>
      <vt:lpstr>Mirror, Mirror on the Wall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Ready:  Narrative writing checklists, grades 3 and 4 (copies for each student) </dc:title>
  <dc:creator>Patricia Abel</dc:creator>
  <cp:lastModifiedBy>Lisa Darrow</cp:lastModifiedBy>
  <cp:revision>4</cp:revision>
  <dcterms:modified xsi:type="dcterms:W3CDTF">2020-04-16T16:09:52Z</dcterms:modified>
</cp:coreProperties>
</file>